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Antic" pitchFamily="2" charset="77"/>
      <p:regular r:id="rId26"/>
    </p:embeddedFont>
    <p:embeddedFont>
      <p:font typeface="Antic Bold Italics" pitchFamily="2" charset="77"/>
      <p:regular r:id="rId27"/>
      <p:italic r:id="rId28"/>
    </p:embeddedFont>
    <p:embeddedFont>
      <p:font typeface="Arimo Bold" panose="020B0704020202020204" pitchFamily="34" charset="0"/>
      <p:regular r:id="rId29"/>
      <p:bold r:id="rId30"/>
    </p:embeddedFont>
    <p:embeddedFont>
      <p:font typeface="Arimo Italics" panose="020B0604020202090204" pitchFamily="34" charset="0"/>
      <p:regular r:id="rId31"/>
      <p:italic r:id="rId32"/>
    </p:embeddedFont>
    <p:embeddedFont>
      <p:font typeface="Avenir Black" panose="02000503020000020003" pitchFamily="2" charset="0"/>
      <p:bold r:id="rId33"/>
      <p:italic r:id="rId34"/>
    </p:embeddedFont>
    <p:embeddedFont>
      <p:font typeface="Avenir Medium" panose="02000503020000020003" pitchFamily="2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uce" pitchFamily="2" charset="77"/>
      <p:regular r:id="rId41"/>
    </p:embeddedFont>
    <p:embeddedFont>
      <p:font typeface="Open Sauce Bold" pitchFamily="2" charset="77"/>
      <p:regular r:id="rId42"/>
      <p:bold r:id="rId43"/>
    </p:embeddedFont>
    <p:embeddedFont>
      <p:font typeface="Open Sauce SemiBold" pitchFamily="2" charset="77"/>
      <p:regular r:id="rId44"/>
      <p:bold r:id="rId45"/>
    </p:embeddedFont>
    <p:embeddedFont>
      <p:font typeface="Open Sauce SemiBold Bold" pitchFamily="2" charset="77"/>
      <p:regular r:id="rId46"/>
      <p:bold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668"/>
    <a:srgbClr val="F9C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713" autoAdjust="0"/>
  </p:normalViewPr>
  <p:slideViewPr>
    <p:cSldViewPr>
      <p:cViewPr varScale="1">
        <p:scale>
          <a:sx n="68" d="100"/>
          <a:sy n="68" d="100"/>
        </p:scale>
        <p:origin x="240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2AB7-13CA-714E-A165-B048C9A83AE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C919-963E-554F-8B98-2886AB089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C919-963E-554F-8B98-2886AB089F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1.svg"/><Relationship Id="rId7" Type="http://schemas.openxmlformats.org/officeDocument/2006/relationships/image" Target="../media/image4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689211" y="0"/>
            <a:ext cx="6858000" cy="10287000"/>
            <a:chOff x="0" y="0"/>
            <a:chExt cx="6350000" cy="952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10236" r="-182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00759" y="1751180"/>
            <a:ext cx="10141392" cy="5169461"/>
            <a:chOff x="0" y="0"/>
            <a:chExt cx="1889242" cy="9630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9242" cy="963020"/>
            </a:xfrm>
            <a:custGeom>
              <a:avLst/>
              <a:gdLst/>
              <a:ahLst/>
              <a:cxnLst/>
              <a:rect l="l" t="t" r="r" b="b"/>
              <a:pathLst>
                <a:path w="1889242" h="963020">
                  <a:moveTo>
                    <a:pt x="1764782" y="963020"/>
                  </a:moveTo>
                  <a:lnTo>
                    <a:pt x="124460" y="963020"/>
                  </a:lnTo>
                  <a:cubicBezTo>
                    <a:pt x="55880" y="963020"/>
                    <a:pt x="0" y="907140"/>
                    <a:pt x="0" y="8385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64782" y="0"/>
                  </a:lnTo>
                  <a:cubicBezTo>
                    <a:pt x="1833362" y="0"/>
                    <a:pt x="1889242" y="55880"/>
                    <a:pt x="1889242" y="124460"/>
                  </a:cubicBezTo>
                  <a:lnTo>
                    <a:pt x="1889242" y="838560"/>
                  </a:lnTo>
                  <a:cubicBezTo>
                    <a:pt x="1889242" y="907140"/>
                    <a:pt x="1833362" y="963020"/>
                    <a:pt x="1764782" y="963020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519720"/>
            <a:ext cx="9485509" cy="1570576"/>
            <a:chOff x="0" y="0"/>
            <a:chExt cx="4846871" cy="518160"/>
          </a:xfrm>
        </p:grpSpPr>
        <p:sp>
          <p:nvSpPr>
            <p:cNvPr id="7" name="Freeform 7"/>
            <p:cNvSpPr/>
            <p:nvPr/>
          </p:nvSpPr>
          <p:spPr>
            <a:xfrm>
              <a:off x="6350" y="9835"/>
              <a:ext cx="4834170" cy="782857"/>
            </a:xfrm>
            <a:custGeom>
              <a:avLst/>
              <a:gdLst/>
              <a:ahLst/>
              <a:cxnLst/>
              <a:rect l="l" t="t" r="r" b="b"/>
              <a:pathLst>
                <a:path w="4834170" h="782857">
                  <a:moveTo>
                    <a:pt x="252730" y="0"/>
                  </a:moveTo>
                  <a:lnTo>
                    <a:pt x="4581441" y="0"/>
                  </a:lnTo>
                  <a:cubicBezTo>
                    <a:pt x="4721141" y="0"/>
                    <a:pt x="4834170" y="175061"/>
                    <a:pt x="4834170" y="391429"/>
                  </a:cubicBezTo>
                  <a:cubicBezTo>
                    <a:pt x="4834170" y="607796"/>
                    <a:pt x="4721141" y="782857"/>
                    <a:pt x="4581441" y="782857"/>
                  </a:cubicBezTo>
                  <a:lnTo>
                    <a:pt x="252730" y="782857"/>
                  </a:lnTo>
                  <a:cubicBezTo>
                    <a:pt x="113030" y="782857"/>
                    <a:pt x="0" y="607796"/>
                    <a:pt x="0" y="391429"/>
                  </a:cubicBezTo>
                  <a:cubicBezTo>
                    <a:pt x="0" y="175061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237554" y="8457052"/>
            <a:ext cx="9067797" cy="55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68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1A3668"/>
                </a:solidFill>
                <a:latin typeface="Segoe UI Web (West European)"/>
              </a:rPr>
              <a:t>Diseñando</a:t>
            </a:r>
            <a:r>
              <a:rPr lang="en-US" sz="3600" b="1" dirty="0">
                <a:solidFill>
                  <a:srgbClr val="1A3668"/>
                </a:solidFill>
                <a:latin typeface="Segoe UI Web (West European)"/>
              </a:rPr>
              <a:t> un </a:t>
            </a:r>
            <a:r>
              <a:rPr lang="en-US" sz="3600" b="1" dirty="0" err="1">
                <a:solidFill>
                  <a:srgbClr val="1A3668"/>
                </a:solidFill>
                <a:latin typeface="Segoe UI Web (West European)"/>
              </a:rPr>
              <a:t>distrito</a:t>
            </a:r>
            <a:r>
              <a:rPr lang="en-US" sz="3600" b="1" dirty="0">
                <a:solidFill>
                  <a:srgbClr val="1A3668"/>
                </a:solidFill>
                <a:latin typeface="Segoe UI Web (West European)"/>
              </a:rPr>
              <a:t> para </a:t>
            </a:r>
            <a:r>
              <a:rPr lang="en-US" sz="3600" b="1" dirty="0" err="1">
                <a:solidFill>
                  <a:srgbClr val="1A3668"/>
                </a:solidFill>
                <a:latin typeface="Segoe UI Web (West European)"/>
              </a:rPr>
              <a:t>todos</a:t>
            </a:r>
            <a:endParaRPr lang="en-US" sz="3600" b="1" u="none" dirty="0">
              <a:solidFill>
                <a:srgbClr val="1A3668"/>
              </a:solidFill>
              <a:latin typeface="Open Sauce Semi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8339" y="2474091"/>
            <a:ext cx="9146231" cy="35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FCC30B"/>
                </a:solidFill>
                <a:latin typeface="Open Sauce"/>
              </a:rPr>
              <a:t>Alhambra Elementary School District </a:t>
            </a:r>
          </a:p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>
                <a:solidFill>
                  <a:srgbClr val="FCC30B"/>
                </a:solidFill>
                <a:latin typeface="Open Sauce"/>
              </a:rPr>
              <a:t> DEI Framework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4907" y="328956"/>
            <a:ext cx="3402632" cy="791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3581" y="3253246"/>
            <a:ext cx="12137053" cy="7033754"/>
            <a:chOff x="0" y="0"/>
            <a:chExt cx="4592956" cy="26617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2956" cy="2661744"/>
            </a:xfrm>
            <a:custGeom>
              <a:avLst/>
              <a:gdLst/>
              <a:ahLst/>
              <a:cxnLst/>
              <a:rect l="l" t="t" r="r" b="b"/>
              <a:pathLst>
                <a:path w="4592956" h="2661744">
                  <a:moveTo>
                    <a:pt x="4468495" y="2661743"/>
                  </a:moveTo>
                  <a:lnTo>
                    <a:pt x="124460" y="2661743"/>
                  </a:lnTo>
                  <a:cubicBezTo>
                    <a:pt x="55880" y="2661743"/>
                    <a:pt x="0" y="2605863"/>
                    <a:pt x="0" y="25372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68496" y="0"/>
                  </a:lnTo>
                  <a:cubicBezTo>
                    <a:pt x="4537076" y="0"/>
                    <a:pt x="4592956" y="55880"/>
                    <a:pt x="4592956" y="124460"/>
                  </a:cubicBezTo>
                  <a:lnTo>
                    <a:pt x="4592956" y="2537283"/>
                  </a:lnTo>
                  <a:cubicBezTo>
                    <a:pt x="4592956" y="2605863"/>
                    <a:pt x="4537076" y="2661744"/>
                    <a:pt x="4468496" y="2661744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33581" y="31043"/>
            <a:ext cx="11954419" cy="3328044"/>
            <a:chOff x="0" y="0"/>
            <a:chExt cx="13237716" cy="36853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37716" cy="3685308"/>
            </a:xfrm>
            <a:custGeom>
              <a:avLst/>
              <a:gdLst/>
              <a:ahLst/>
              <a:cxnLst/>
              <a:rect l="l" t="t" r="r" b="b"/>
              <a:pathLst>
                <a:path w="13237716" h="3685308">
                  <a:moveTo>
                    <a:pt x="13113257" y="3685308"/>
                  </a:moveTo>
                  <a:lnTo>
                    <a:pt x="124460" y="3685308"/>
                  </a:lnTo>
                  <a:cubicBezTo>
                    <a:pt x="55880" y="3685308"/>
                    <a:pt x="0" y="3629427"/>
                    <a:pt x="0" y="35608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113257" y="0"/>
                  </a:lnTo>
                  <a:cubicBezTo>
                    <a:pt x="13181836" y="0"/>
                    <a:pt x="13237716" y="55880"/>
                    <a:pt x="13237716" y="124460"/>
                  </a:cubicBezTo>
                  <a:lnTo>
                    <a:pt x="13237716" y="3560847"/>
                  </a:lnTo>
                  <a:cubicBezTo>
                    <a:pt x="13237716" y="3629428"/>
                    <a:pt x="13181836" y="3685308"/>
                    <a:pt x="13113257" y="3685308"/>
                  </a:cubicBezTo>
                  <a:close/>
                </a:path>
              </a:pathLst>
            </a:custGeom>
            <a:solidFill>
              <a:srgbClr val="ADAFA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57524" y="313406"/>
            <a:ext cx="9629946" cy="220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8"/>
              </a:lnSpc>
            </a:pPr>
            <a:r>
              <a:rPr lang="en-US" sz="4800" b="1" dirty="0" err="1">
                <a:solidFill>
                  <a:schemeClr val="tx2"/>
                </a:solidFill>
                <a:latin typeface="Segoe UI Web (West European)"/>
              </a:rPr>
              <a:t>Inclusión</a:t>
            </a:r>
            <a:r>
              <a:rPr lang="en-US" sz="48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Segoe UI Web (West European)"/>
              </a:rPr>
              <a:t>en</a:t>
            </a:r>
            <a:r>
              <a:rPr lang="en-US" sz="4800" b="1" dirty="0">
                <a:solidFill>
                  <a:schemeClr val="tx2"/>
                </a:solidFill>
                <a:latin typeface="Segoe UI Web (West European)"/>
              </a:rPr>
              <a:t> AESD </a:t>
            </a:r>
          </a:p>
          <a:p>
            <a:pPr>
              <a:lnSpc>
                <a:spcPts val="5998"/>
              </a:lnSpc>
            </a:pP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La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inclusión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 es la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combinación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respeto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,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pertenencia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,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empoderamiento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 y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progresión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justa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. </a:t>
            </a:r>
            <a:endParaRPr lang="en-US" sz="3000" b="1" dirty="0">
              <a:solidFill>
                <a:schemeClr val="tx2"/>
              </a:solidFill>
              <a:latin typeface="Arimo Bold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398814" y="-224294"/>
            <a:ext cx="7007529" cy="10511294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198765" y="315236"/>
            <a:ext cx="925949" cy="713464"/>
            <a:chOff x="0" y="0"/>
            <a:chExt cx="1234598" cy="95128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09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2127" y="2854033"/>
            <a:ext cx="4578934" cy="457893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810427" y="3754247"/>
            <a:ext cx="11477573" cy="5006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9"/>
              </a:lnSpc>
              <a:spcBef>
                <a:spcPct val="0"/>
              </a:spcBef>
            </a:pPr>
            <a:r>
              <a:rPr lang="en-US" sz="2700" dirty="0">
                <a:solidFill>
                  <a:schemeClr val="tx2"/>
                </a:solidFill>
                <a:latin typeface="Open Sauce"/>
              </a:rPr>
              <a:t> </a:t>
            </a:r>
          </a:p>
          <a:p>
            <a:pPr>
              <a:lnSpc>
                <a:spcPts val="4676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Segoe UI Web (West European)"/>
              </a:rPr>
              <a:t>El </a:t>
            </a:r>
            <a:r>
              <a:rPr lang="en-US" sz="2800" b="1" dirty="0" err="1">
                <a:solidFill>
                  <a:schemeClr val="tx2"/>
                </a:solidFill>
                <a:latin typeface="Segoe UI Web (West European)"/>
              </a:rPr>
              <a:t>respeto</a:t>
            </a:r>
            <a:r>
              <a:rPr lang="en-US" sz="28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se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basa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en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valorar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la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singularidad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como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una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fortaleza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. </a:t>
            </a:r>
          </a:p>
          <a:p>
            <a:pPr>
              <a:lnSpc>
                <a:spcPts val="4676"/>
              </a:lnSpc>
              <a:spcBef>
                <a:spcPct val="0"/>
              </a:spcBef>
            </a:pPr>
            <a:endParaRPr lang="en-US" sz="2800" dirty="0">
              <a:solidFill>
                <a:schemeClr val="tx2"/>
              </a:solidFill>
              <a:latin typeface="Segoe UI Web (West European)"/>
            </a:endParaRPr>
          </a:p>
          <a:p>
            <a:pPr>
              <a:lnSpc>
                <a:spcPts val="4676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Segoe UI Web (West European)"/>
              </a:rPr>
              <a:t>La </a:t>
            </a:r>
            <a:r>
              <a:rPr lang="en-US" sz="2800" b="1" dirty="0" err="1">
                <a:solidFill>
                  <a:schemeClr val="tx2"/>
                </a:solidFill>
                <a:latin typeface="Segoe UI Web (West European)"/>
              </a:rPr>
              <a:t>pertenencia</a:t>
            </a:r>
            <a:r>
              <a:rPr lang="en-US" sz="28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es el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resultado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contribuciones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esenciales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que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fomentan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necesidades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sociales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y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emocionales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a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través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conexiones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significativas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 con los </a:t>
            </a:r>
            <a:r>
              <a:rPr lang="en-US" sz="2800" dirty="0" err="1">
                <a:solidFill>
                  <a:schemeClr val="tx2"/>
                </a:solidFill>
                <a:latin typeface="Segoe UI Web (West European)"/>
              </a:rPr>
              <a:t>demás</a:t>
            </a:r>
            <a:r>
              <a:rPr lang="en-US" sz="2800" dirty="0">
                <a:solidFill>
                  <a:schemeClr val="tx2"/>
                </a:solidFill>
                <a:latin typeface="Segoe UI Web (West European)"/>
              </a:rPr>
              <a:t>.</a:t>
            </a:r>
            <a:r>
              <a:rPr lang="en-US" sz="2800" dirty="0">
                <a:solidFill>
                  <a:schemeClr val="tx2"/>
                </a:solidFill>
                <a:latin typeface="Open Sauce"/>
              </a:rPr>
              <a:t> </a:t>
            </a:r>
          </a:p>
          <a:p>
            <a:pPr>
              <a:lnSpc>
                <a:spcPts val="3840"/>
              </a:lnSpc>
              <a:spcBef>
                <a:spcPct val="0"/>
              </a:spcBef>
            </a:pPr>
            <a:endParaRPr lang="en-US" sz="2800" dirty="0">
              <a:solidFill>
                <a:srgbClr val="1B386D"/>
              </a:solidFill>
              <a:latin typeface="Open Sauce"/>
            </a:endParaRPr>
          </a:p>
          <a:p>
            <a:pPr>
              <a:lnSpc>
                <a:spcPts val="2379"/>
              </a:lnSpc>
              <a:spcBef>
                <a:spcPct val="0"/>
              </a:spcBef>
            </a:pPr>
            <a:endParaRPr lang="en-US" sz="2800" dirty="0">
              <a:solidFill>
                <a:srgbClr val="1B386D"/>
              </a:solidFill>
              <a:latin typeface="Open Sauce"/>
            </a:endParaRPr>
          </a:p>
          <a:p>
            <a:pPr>
              <a:lnSpc>
                <a:spcPts val="2379"/>
              </a:lnSpc>
              <a:spcBef>
                <a:spcPct val="0"/>
              </a:spcBef>
            </a:pPr>
            <a:endParaRPr lang="en-US" sz="2800" dirty="0">
              <a:solidFill>
                <a:srgbClr val="1B386D"/>
              </a:solidFill>
              <a:latin typeface="Open Sauce"/>
            </a:endParaRPr>
          </a:p>
          <a:p>
            <a:pPr>
              <a:lnSpc>
                <a:spcPts val="2379"/>
              </a:lnSpc>
              <a:spcBef>
                <a:spcPct val="0"/>
              </a:spcBef>
            </a:pPr>
            <a:endParaRPr lang="en-US" sz="2800" dirty="0">
              <a:solidFill>
                <a:srgbClr val="1B386D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3581" y="2732089"/>
            <a:ext cx="12151538" cy="7517329"/>
            <a:chOff x="0" y="0"/>
            <a:chExt cx="4592956" cy="28413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2956" cy="2841349"/>
            </a:xfrm>
            <a:custGeom>
              <a:avLst/>
              <a:gdLst/>
              <a:ahLst/>
              <a:cxnLst/>
              <a:rect l="l" t="t" r="r" b="b"/>
              <a:pathLst>
                <a:path w="4592956" h="2841349">
                  <a:moveTo>
                    <a:pt x="4468495" y="2841349"/>
                  </a:moveTo>
                  <a:lnTo>
                    <a:pt x="124460" y="2841349"/>
                  </a:lnTo>
                  <a:cubicBezTo>
                    <a:pt x="55880" y="2841349"/>
                    <a:pt x="0" y="2785469"/>
                    <a:pt x="0" y="27168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68496" y="0"/>
                  </a:lnTo>
                  <a:cubicBezTo>
                    <a:pt x="4537076" y="0"/>
                    <a:pt x="4592956" y="55880"/>
                    <a:pt x="4592956" y="124460"/>
                  </a:cubicBezTo>
                  <a:lnTo>
                    <a:pt x="4592956" y="2716889"/>
                  </a:lnTo>
                  <a:cubicBezTo>
                    <a:pt x="4592956" y="2785469"/>
                    <a:pt x="4537076" y="2841349"/>
                    <a:pt x="4468496" y="2841349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33581" y="31043"/>
            <a:ext cx="12151538" cy="2822990"/>
            <a:chOff x="0" y="0"/>
            <a:chExt cx="13455996" cy="31260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455996" cy="3126036"/>
            </a:xfrm>
            <a:custGeom>
              <a:avLst/>
              <a:gdLst/>
              <a:ahLst/>
              <a:cxnLst/>
              <a:rect l="l" t="t" r="r" b="b"/>
              <a:pathLst>
                <a:path w="13455996" h="3126036">
                  <a:moveTo>
                    <a:pt x="13331537" y="3126036"/>
                  </a:moveTo>
                  <a:lnTo>
                    <a:pt x="124460" y="3126036"/>
                  </a:lnTo>
                  <a:cubicBezTo>
                    <a:pt x="55880" y="3126036"/>
                    <a:pt x="0" y="3070156"/>
                    <a:pt x="0" y="30015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31537" y="0"/>
                  </a:lnTo>
                  <a:cubicBezTo>
                    <a:pt x="13400117" y="0"/>
                    <a:pt x="13455996" y="55880"/>
                    <a:pt x="13455996" y="124460"/>
                  </a:cubicBezTo>
                  <a:lnTo>
                    <a:pt x="13455996" y="3001576"/>
                  </a:lnTo>
                  <a:cubicBezTo>
                    <a:pt x="13455996" y="3070156"/>
                    <a:pt x="13400117" y="3126036"/>
                    <a:pt x="13331537" y="3126036"/>
                  </a:cubicBezTo>
                  <a:close/>
                </a:path>
              </a:pathLst>
            </a:custGeom>
            <a:solidFill>
              <a:srgbClr val="ADAFA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46867" y="128813"/>
            <a:ext cx="9629946" cy="220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8"/>
              </a:lnSpc>
            </a:pPr>
            <a:r>
              <a:rPr lang="en-US" sz="4800" b="1" dirty="0" err="1">
                <a:solidFill>
                  <a:schemeClr val="tx2"/>
                </a:solidFill>
                <a:latin typeface="Segoe UI Web (West European)"/>
              </a:rPr>
              <a:t>Inclusión</a:t>
            </a:r>
            <a:r>
              <a:rPr lang="en-US" sz="4800" b="1" dirty="0">
                <a:solidFill>
                  <a:schemeClr val="tx2"/>
                </a:solidFill>
                <a:latin typeface="Segoe UI Web (West European)"/>
              </a:rPr>
              <a:t> AESD (cont.) </a:t>
            </a:r>
          </a:p>
          <a:p>
            <a:pPr>
              <a:lnSpc>
                <a:spcPts val="5998"/>
              </a:lnSpc>
            </a:pP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La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inclusión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 es la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combinación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respeto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,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pertenencia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,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empoderamiento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 y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progresión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Segoe UI Web (West European)"/>
              </a:rPr>
              <a:t>justa</a:t>
            </a:r>
            <a:r>
              <a:rPr lang="en-US" sz="3000" b="1" dirty="0">
                <a:solidFill>
                  <a:schemeClr val="tx2"/>
                </a:solidFill>
                <a:latin typeface="Segoe UI Web (West European)"/>
              </a:rPr>
              <a:t>. </a:t>
            </a:r>
            <a:endParaRPr lang="en-US" sz="3000" b="1" dirty="0">
              <a:solidFill>
                <a:schemeClr val="tx2"/>
              </a:solidFill>
              <a:latin typeface="Arimo Bold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424879" y="-270298"/>
            <a:ext cx="7129290" cy="10693935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198765" y="315236"/>
            <a:ext cx="925949" cy="713464"/>
            <a:chOff x="0" y="0"/>
            <a:chExt cx="1234598" cy="95128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10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2127" y="2854033"/>
            <a:ext cx="4578934" cy="457893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783580" y="3119633"/>
            <a:ext cx="11341133" cy="5565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El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empoderamiento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es el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resultado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 un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ambiente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 plena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participación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.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Entendemos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la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inclusión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como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el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reconocimiento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intencional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 que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diferentes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individuos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aportan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fortalezas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únicas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y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enfrentan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desafíos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únicos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. El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empoderamiento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inclusivo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reconoce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las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diferentes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necesidades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diversos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individuos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y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garantiza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que las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percepciones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políticas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y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prácticas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se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adapten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a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esas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diferencias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para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garantizar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que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todos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puedan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contribuir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plenamente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. </a:t>
            </a:r>
          </a:p>
          <a:p>
            <a:pPr>
              <a:spcBef>
                <a:spcPct val="0"/>
              </a:spcBef>
            </a:pPr>
            <a:endParaRPr lang="en-US" sz="2500" dirty="0">
              <a:solidFill>
                <a:schemeClr val="tx2"/>
              </a:solidFill>
              <a:latin typeface="Segoe UI Web (West European)"/>
            </a:endParaRPr>
          </a:p>
          <a:p>
            <a:pPr>
              <a:spcBef>
                <a:spcPct val="0"/>
              </a:spcBef>
            </a:pP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La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progresión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justa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es la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oportunidad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avanzar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en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función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 la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capacidad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y el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potencial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.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Entendemos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que la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inclusión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se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refleja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a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través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del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reclutamiento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desarrollo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promoción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y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retención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talento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diverso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. La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inclusión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intencional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garantiza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que los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individuos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varios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marcadores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identidad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tengan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una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oportunidad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justa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progresar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junto con los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miembros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del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grupo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tradicionalmente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Segoe UI Web (West European)"/>
              </a:rPr>
              <a:t>dominantes</a:t>
            </a:r>
            <a:r>
              <a:rPr lang="en-US" sz="2500" dirty="0">
                <a:solidFill>
                  <a:schemeClr val="tx2"/>
                </a:solidFill>
                <a:latin typeface="Segoe UI Web (West European)"/>
              </a:rPr>
              <a:t>.</a:t>
            </a:r>
            <a:endParaRPr lang="en-US" sz="2500" dirty="0">
              <a:solidFill>
                <a:schemeClr val="tx2"/>
              </a:solidFill>
              <a:latin typeface="Open Sauce"/>
            </a:endParaRPr>
          </a:p>
          <a:p>
            <a:pPr>
              <a:lnSpc>
                <a:spcPts val="2207"/>
              </a:lnSpc>
              <a:spcBef>
                <a:spcPct val="0"/>
              </a:spcBef>
            </a:pPr>
            <a:endParaRPr lang="en-US" sz="2233" dirty="0">
              <a:solidFill>
                <a:srgbClr val="1B386D"/>
              </a:solidFill>
              <a:latin typeface="Open Sauce"/>
            </a:endParaRPr>
          </a:p>
          <a:p>
            <a:pPr>
              <a:lnSpc>
                <a:spcPts val="2207"/>
              </a:lnSpc>
              <a:spcBef>
                <a:spcPct val="0"/>
              </a:spcBef>
            </a:pPr>
            <a:endParaRPr lang="en-US" sz="2233" dirty="0">
              <a:solidFill>
                <a:srgbClr val="1B386D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42782">
            <a:off x="212067" y="5722620"/>
            <a:ext cx="4484437" cy="4484437"/>
            <a:chOff x="0" y="0"/>
            <a:chExt cx="5979249" cy="59792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79249" cy="597924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817834" y="1462427"/>
              <a:ext cx="4153621" cy="2100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30"/>
                </a:lnSpc>
              </a:pPr>
              <a:r>
                <a:rPr lang="en-US" sz="3200" b="1" dirty="0" err="1">
                  <a:solidFill>
                    <a:srgbClr val="1A3668"/>
                  </a:solidFill>
                  <a:latin typeface="Segoe UI Web (West European)"/>
                </a:rPr>
                <a:t>Asegurar</a:t>
              </a:r>
              <a:r>
                <a:rPr lang="en-US" sz="3200" b="1" dirty="0">
                  <a:solidFill>
                    <a:srgbClr val="1A3668"/>
                  </a:solidFill>
                  <a:latin typeface="Segoe UI Web (West European)"/>
                </a:rPr>
                <a:t> </a:t>
              </a:r>
              <a:r>
                <a:rPr lang="en-US" sz="3200" b="1" dirty="0" err="1">
                  <a:solidFill>
                    <a:srgbClr val="1A3668"/>
                  </a:solidFill>
                  <a:latin typeface="Segoe UI Web (West European)"/>
                </a:rPr>
                <a:t>Competencia</a:t>
              </a:r>
              <a:r>
                <a:rPr lang="en-US" sz="3200" b="1" dirty="0">
                  <a:solidFill>
                    <a:srgbClr val="1A3668"/>
                  </a:solidFill>
                  <a:latin typeface="Segoe UI Web (West European)"/>
                </a:rPr>
                <a:t> cultural</a:t>
              </a:r>
              <a:endParaRPr lang="en-US" sz="3021" b="1" dirty="0">
                <a:solidFill>
                  <a:srgbClr val="1A3668"/>
                </a:solidFill>
                <a:latin typeface="Open Sauce SemiBold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30112">
            <a:off x="2271141" y="2147469"/>
            <a:ext cx="4656295" cy="4656295"/>
            <a:chOff x="0" y="0"/>
            <a:chExt cx="6208394" cy="620839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8394" cy="620839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997754" y="1681618"/>
              <a:ext cx="4212888" cy="2351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1"/>
                </a:lnSpc>
                <a:spcBef>
                  <a:spcPct val="0"/>
                </a:spcBef>
              </a:pPr>
              <a:r>
                <a:rPr lang="en-US" sz="3600" b="1" dirty="0" err="1">
                  <a:solidFill>
                    <a:srgbClr val="F9C446"/>
                  </a:solidFill>
                  <a:latin typeface="Segoe UI Web (West European)"/>
                </a:rPr>
                <a:t>Actualizar</a:t>
              </a:r>
              <a:r>
                <a:rPr lang="en-US" sz="3600" b="1" dirty="0">
                  <a:solidFill>
                    <a:srgbClr val="F9C446"/>
                  </a:solidFill>
                  <a:latin typeface="Segoe UI Web (West European)"/>
                </a:rPr>
                <a:t> </a:t>
              </a:r>
              <a:r>
                <a:rPr lang="en-US" sz="3600" b="1" dirty="0" err="1">
                  <a:solidFill>
                    <a:srgbClr val="F9C446"/>
                  </a:solidFill>
                  <a:latin typeface="Segoe UI Web (West European)"/>
                </a:rPr>
                <a:t>Resultados</a:t>
              </a:r>
              <a:r>
                <a:rPr lang="en-US" sz="3600" b="1" dirty="0">
                  <a:solidFill>
                    <a:srgbClr val="F9C446"/>
                  </a:solidFill>
                  <a:latin typeface="Segoe UI Web (West European)"/>
                </a:rPr>
                <a:t> </a:t>
              </a:r>
              <a:r>
                <a:rPr lang="en-US" sz="3600" b="1" dirty="0" err="1">
                  <a:solidFill>
                    <a:srgbClr val="F9C446"/>
                  </a:solidFill>
                  <a:latin typeface="Segoe UI Web (West European)"/>
                </a:rPr>
                <a:t>equitativos</a:t>
              </a:r>
              <a:endParaRPr lang="en-US" sz="3322" b="1" dirty="0">
                <a:solidFill>
                  <a:srgbClr val="F9C446"/>
                </a:solidFill>
                <a:latin typeface="Open Sauce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1110717">
            <a:off x="6274808" y="2419390"/>
            <a:ext cx="4321193" cy="4321193"/>
            <a:chOff x="433763" y="433763"/>
            <a:chExt cx="5761590" cy="576159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66809">
              <a:off x="433763" y="433763"/>
              <a:ext cx="5761590" cy="576159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360137" y="2106526"/>
              <a:ext cx="3908844" cy="2006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4"/>
                </a:lnSpc>
              </a:pPr>
              <a:r>
                <a:rPr lang="en-US" sz="3200" b="1" dirty="0">
                  <a:solidFill>
                    <a:srgbClr val="1A3668"/>
                  </a:solidFill>
                  <a:latin typeface="Segoe UI Web (West European)"/>
                </a:rPr>
                <a:t>Centro A </a:t>
              </a:r>
              <a:r>
                <a:rPr lang="en-US" sz="3200" b="1" dirty="0" err="1">
                  <a:solidFill>
                    <a:srgbClr val="1A3668"/>
                  </a:solidFill>
                  <a:latin typeface="Segoe UI Web (West European)"/>
                </a:rPr>
                <a:t>Restaurativo</a:t>
              </a:r>
              <a:r>
                <a:rPr lang="en-US" sz="3200" b="1" dirty="0">
                  <a:solidFill>
                    <a:srgbClr val="1A3668"/>
                  </a:solidFill>
                  <a:latin typeface="Segoe UI Web (West European)"/>
                </a:rPr>
                <a:t> </a:t>
              </a:r>
              <a:r>
                <a:rPr lang="en-US" sz="3200" b="1" dirty="0" err="1">
                  <a:solidFill>
                    <a:srgbClr val="1A3668"/>
                  </a:solidFill>
                  <a:latin typeface="Segoe UI Web (West European)"/>
                </a:rPr>
                <a:t>Acercarse</a:t>
              </a:r>
              <a:r>
                <a:rPr lang="en-US" sz="3200" b="1" dirty="0">
                  <a:solidFill>
                    <a:srgbClr val="1A3668"/>
                  </a:solidFill>
                  <a:latin typeface="Segoe UI Web (West European)"/>
                </a:rPr>
                <a:t> </a:t>
              </a:r>
              <a:endParaRPr lang="en-US" sz="2831" b="1" dirty="0">
                <a:solidFill>
                  <a:srgbClr val="1A3668"/>
                </a:solidFill>
                <a:latin typeface="Open Sauce SemiBold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616951">
            <a:off x="9767395" y="1021960"/>
            <a:ext cx="4489667" cy="4506576"/>
            <a:chOff x="0" y="0"/>
            <a:chExt cx="5986222" cy="60087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87" r="187"/>
            <a:stretch>
              <a:fillRect/>
            </a:stretch>
          </p:blipFill>
          <p:spPr>
            <a:xfrm>
              <a:off x="0" y="0"/>
              <a:ext cx="5986222" cy="6008768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917370" y="1508833"/>
              <a:ext cx="4152840" cy="1442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4"/>
                </a:lnSpc>
                <a:spcBef>
                  <a:spcPct val="0"/>
                </a:spcBef>
              </a:pPr>
              <a:r>
                <a:rPr lang="en-US" sz="3200" b="1" dirty="0" err="1">
                  <a:solidFill>
                    <a:srgbClr val="F9C446"/>
                  </a:solidFill>
                  <a:latin typeface="Segoe UI Web (West European)"/>
                </a:rPr>
                <a:t>Crear</a:t>
              </a:r>
              <a:r>
                <a:rPr lang="en-US" sz="3200" b="1" dirty="0">
                  <a:solidFill>
                    <a:srgbClr val="F9C446"/>
                  </a:solidFill>
                  <a:latin typeface="Segoe UI Web (West European)"/>
                </a:rPr>
                <a:t> </a:t>
              </a:r>
              <a:r>
                <a:rPr lang="en-US" sz="3200" b="1" dirty="0" err="1">
                  <a:solidFill>
                    <a:srgbClr val="F9C446"/>
                  </a:solidFill>
                  <a:latin typeface="Segoe UI Web (West European)"/>
                </a:rPr>
                <a:t>caminos</a:t>
              </a:r>
              <a:r>
                <a:rPr lang="en-US" sz="3200" b="1" dirty="0">
                  <a:solidFill>
                    <a:srgbClr val="F9C446"/>
                  </a:solidFill>
                  <a:latin typeface="Segoe UI Web (West European)"/>
                </a:rPr>
                <a:t> de </a:t>
              </a:r>
              <a:r>
                <a:rPr lang="en-US" sz="3200" b="1" dirty="0" err="1">
                  <a:solidFill>
                    <a:srgbClr val="F9C446"/>
                  </a:solidFill>
                  <a:latin typeface="Segoe UI Web (West European)"/>
                </a:rPr>
                <a:t>éxito</a:t>
              </a:r>
              <a:endParaRPr lang="en-US" sz="3131" b="1" dirty="0">
                <a:solidFill>
                  <a:srgbClr val="F9C446"/>
                </a:solidFill>
                <a:latin typeface="Open Sauce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5918" y="225762"/>
            <a:ext cx="10279231" cy="1511795"/>
            <a:chOff x="0" y="0"/>
            <a:chExt cx="13705641" cy="201572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05641" cy="2015727"/>
              <a:chOff x="0" y="0"/>
              <a:chExt cx="6926052" cy="101863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926052" cy="1018634"/>
              </a:xfrm>
              <a:custGeom>
                <a:avLst/>
                <a:gdLst/>
                <a:ahLst/>
                <a:cxnLst/>
                <a:rect l="l" t="t" r="r" b="b"/>
                <a:pathLst>
                  <a:path w="6926052" h="1018634">
                    <a:moveTo>
                      <a:pt x="6801592" y="1018634"/>
                    </a:moveTo>
                    <a:lnTo>
                      <a:pt x="124460" y="1018634"/>
                    </a:lnTo>
                    <a:cubicBezTo>
                      <a:pt x="55880" y="1018634"/>
                      <a:pt x="0" y="962754"/>
                      <a:pt x="0" y="8941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801592" y="0"/>
                    </a:lnTo>
                    <a:cubicBezTo>
                      <a:pt x="6870171" y="0"/>
                      <a:pt x="6926052" y="55880"/>
                      <a:pt x="6926052" y="124460"/>
                    </a:cubicBezTo>
                    <a:lnTo>
                      <a:pt x="6926052" y="894174"/>
                    </a:lnTo>
                    <a:cubicBezTo>
                      <a:pt x="6926052" y="962754"/>
                      <a:pt x="6870171" y="1018634"/>
                      <a:pt x="6801592" y="1018634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735427" y="229311"/>
              <a:ext cx="12234788" cy="1682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6"/>
                </a:lnSpc>
              </a:pPr>
              <a:r>
                <a:rPr lang="en-US" sz="4000" b="1" dirty="0">
                  <a:solidFill>
                    <a:srgbClr val="F9C446"/>
                  </a:solidFill>
                  <a:latin typeface="Segoe UI Web (West European)"/>
                </a:rPr>
                <a:t>Cinco </a:t>
              </a:r>
              <a:r>
                <a:rPr lang="en-US" sz="4000" b="1" dirty="0" err="1">
                  <a:solidFill>
                    <a:srgbClr val="F9C446"/>
                  </a:solidFill>
                  <a:latin typeface="Segoe UI Web (West European)"/>
                </a:rPr>
                <a:t>objetivos</a:t>
              </a:r>
              <a:r>
                <a:rPr lang="en-US" sz="4000" b="1" dirty="0">
                  <a:solidFill>
                    <a:srgbClr val="F9C446"/>
                  </a:solidFill>
                  <a:latin typeface="Segoe UI Web (West European)"/>
                </a:rPr>
                <a:t> de la AESD Marco de </a:t>
              </a:r>
              <a:r>
                <a:rPr lang="en-US" sz="4000" b="1" dirty="0" err="1">
                  <a:solidFill>
                    <a:srgbClr val="F9C446"/>
                  </a:solidFill>
                  <a:latin typeface="Segoe UI Web (West European)"/>
                </a:rPr>
                <a:t>Diversidad</a:t>
              </a:r>
              <a:r>
                <a:rPr lang="en-US" sz="4000" b="1" dirty="0">
                  <a:solidFill>
                    <a:srgbClr val="F9C446"/>
                  </a:solidFill>
                  <a:latin typeface="Segoe UI Web (West European)"/>
                </a:rPr>
                <a:t>, </a:t>
              </a:r>
              <a:r>
                <a:rPr lang="en-US" sz="4000" b="1" dirty="0" err="1">
                  <a:solidFill>
                    <a:srgbClr val="F9C446"/>
                  </a:solidFill>
                  <a:latin typeface="Segoe UI Web (West European)"/>
                </a:rPr>
                <a:t>Equidad</a:t>
              </a:r>
              <a:r>
                <a:rPr lang="en-US" sz="4000" b="1" dirty="0">
                  <a:solidFill>
                    <a:srgbClr val="F9C446"/>
                  </a:solidFill>
                  <a:latin typeface="Segoe UI Web (West European)"/>
                </a:rPr>
                <a:t> e </a:t>
              </a:r>
              <a:r>
                <a:rPr lang="en-US" sz="4000" b="1" dirty="0" err="1">
                  <a:solidFill>
                    <a:srgbClr val="F9C446"/>
                  </a:solidFill>
                  <a:latin typeface="Segoe UI Web (West European)"/>
                </a:rPr>
                <a:t>Inclusión</a:t>
              </a:r>
              <a:endParaRPr lang="en-US" sz="3205" b="1" dirty="0">
                <a:solidFill>
                  <a:srgbClr val="F9C446"/>
                </a:solidFill>
                <a:latin typeface="Open Sauce SemiBold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401232" y="7678937"/>
            <a:ext cx="5812786" cy="1134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2400" i="1" dirty="0">
                <a:solidFill>
                  <a:srgbClr val="1A3668"/>
                </a:solidFill>
                <a:latin typeface="Segoe UI Web (West European)"/>
              </a:rPr>
              <a:t>"Si vas a </a:t>
            </a:r>
            <a:r>
              <a:rPr lang="en-US" sz="2400" i="1" dirty="0" err="1">
                <a:solidFill>
                  <a:srgbClr val="1A3668"/>
                </a:solidFill>
                <a:latin typeface="Segoe UI Web (West European)"/>
              </a:rPr>
              <a:t>cambiar</a:t>
            </a:r>
            <a:r>
              <a:rPr lang="en-US" sz="2400" i="1" dirty="0">
                <a:solidFill>
                  <a:srgbClr val="1A3668"/>
                </a:solidFill>
                <a:latin typeface="Segoe UI Web (West European)"/>
              </a:rPr>
              <a:t> las </a:t>
            </a:r>
            <a:r>
              <a:rPr lang="en-US" sz="2400" i="1" dirty="0" err="1">
                <a:solidFill>
                  <a:srgbClr val="1A3668"/>
                </a:solidFill>
                <a:latin typeface="Segoe UI Web (West European)"/>
              </a:rPr>
              <a:t>cosas</a:t>
            </a:r>
            <a:r>
              <a:rPr lang="en-US" sz="2400" i="1" dirty="0">
                <a:solidFill>
                  <a:srgbClr val="1A3668"/>
                </a:solidFill>
                <a:latin typeface="Segoe UI Web (West European)"/>
              </a:rPr>
              <a:t>, </a:t>
            </a:r>
            <a:r>
              <a:rPr lang="en-US" sz="2400" i="1" dirty="0" err="1">
                <a:solidFill>
                  <a:srgbClr val="1A3668"/>
                </a:solidFill>
                <a:latin typeface="Segoe UI Web (West European)"/>
              </a:rPr>
              <a:t>tienes</a:t>
            </a:r>
            <a:r>
              <a:rPr lang="en-US" sz="2400" i="1" dirty="0">
                <a:solidFill>
                  <a:srgbClr val="1A3668"/>
                </a:solidFill>
                <a:latin typeface="Segoe UI Web (West European)"/>
              </a:rPr>
              <a:t> que </a:t>
            </a:r>
            <a:r>
              <a:rPr lang="en-US" sz="2400" i="1" dirty="0" err="1">
                <a:solidFill>
                  <a:srgbClr val="1A3668"/>
                </a:solidFill>
                <a:latin typeface="Segoe UI Web (West European)"/>
              </a:rPr>
              <a:t>estar</a:t>
            </a:r>
            <a:r>
              <a:rPr lang="en-US" sz="2400" i="1" dirty="0">
                <a:solidFill>
                  <a:srgbClr val="1A3668"/>
                </a:solidFill>
                <a:latin typeface="Segoe UI Web (West European)"/>
              </a:rPr>
              <a:t> con las personas que </a:t>
            </a:r>
            <a:r>
              <a:rPr lang="en-US" sz="2400" i="1" dirty="0" err="1">
                <a:solidFill>
                  <a:srgbClr val="1A3668"/>
                </a:solidFill>
                <a:latin typeface="Segoe UI Web (West European)"/>
              </a:rPr>
              <a:t>tienen</a:t>
            </a:r>
            <a:r>
              <a:rPr lang="en-US" sz="2400" i="1" dirty="0">
                <a:solidFill>
                  <a:srgbClr val="1A3668"/>
                </a:solidFill>
                <a:latin typeface="Segoe UI Web (West European)"/>
              </a:rPr>
              <a:t> las </a:t>
            </a:r>
            <a:r>
              <a:rPr lang="en-US" sz="2400" i="1" dirty="0" err="1">
                <a:solidFill>
                  <a:srgbClr val="1A3668"/>
                </a:solidFill>
                <a:latin typeface="Segoe UI Web (West European)"/>
              </a:rPr>
              <a:t>palancas</a:t>
            </a:r>
            <a:r>
              <a:rPr lang="en-US" sz="2400" i="1" dirty="0">
                <a:solidFill>
                  <a:srgbClr val="1A3668"/>
                </a:solidFill>
                <a:latin typeface="Segoe UI Web (West European)"/>
              </a:rPr>
              <a:t>". - Ruth Bader Ginsburg</a:t>
            </a:r>
            <a:endParaRPr lang="en-US" sz="2156" i="1" dirty="0">
              <a:solidFill>
                <a:srgbClr val="1A3668"/>
              </a:solidFill>
              <a:latin typeface="Antic Bold Italic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7198765" y="315236"/>
            <a:ext cx="925949" cy="713464"/>
            <a:chOff x="0" y="0"/>
            <a:chExt cx="1234598" cy="95128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11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56"/>
          <a:stretch>
            <a:fillRect/>
          </a:stretch>
        </p:blipFill>
        <p:spPr>
          <a:xfrm rot="-448437">
            <a:off x="13302746" y="2213439"/>
            <a:ext cx="4680363" cy="463557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 rot="-448437">
            <a:off x="13993550" y="3349526"/>
            <a:ext cx="3317607" cy="2113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3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1A3668"/>
                </a:solidFill>
                <a:latin typeface="Segoe UI Web (West European)"/>
              </a:rPr>
              <a:t>Empoderar</a:t>
            </a:r>
            <a:r>
              <a:rPr lang="en-US" sz="3200" b="1" dirty="0">
                <a:solidFill>
                  <a:srgbClr val="1A3668"/>
                </a:solidFill>
                <a:latin typeface="Segoe UI Web (West European)"/>
              </a:rPr>
              <a:t> a los padres </a:t>
            </a:r>
            <a:r>
              <a:rPr lang="en-US" sz="3200" b="1" dirty="0" err="1">
                <a:solidFill>
                  <a:srgbClr val="1A3668"/>
                </a:solidFill>
                <a:latin typeface="Segoe UI Web (West European)"/>
              </a:rPr>
              <a:t>como</a:t>
            </a:r>
            <a:r>
              <a:rPr lang="en-US" sz="3200" b="1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3200" b="1" dirty="0" err="1">
                <a:solidFill>
                  <a:srgbClr val="1A3668"/>
                </a:solidFill>
                <a:latin typeface="Segoe UI Web (West European)"/>
              </a:rPr>
              <a:t>socios</a:t>
            </a:r>
            <a:r>
              <a:rPr lang="en-US" sz="3200" b="1" dirty="0">
                <a:solidFill>
                  <a:srgbClr val="1A3668"/>
                </a:solidFill>
                <a:latin typeface="Segoe UI Web (West European)"/>
              </a:rPr>
              <a:t> de </a:t>
            </a:r>
            <a:r>
              <a:rPr lang="en-US" sz="3200" b="1" dirty="0" err="1">
                <a:solidFill>
                  <a:srgbClr val="1A3668"/>
                </a:solidFill>
                <a:latin typeface="Segoe UI Web (West European)"/>
              </a:rPr>
              <a:t>equidad</a:t>
            </a:r>
            <a:r>
              <a:rPr lang="en-US" sz="3200" b="1" dirty="0">
                <a:solidFill>
                  <a:srgbClr val="1A3668"/>
                </a:solidFill>
                <a:latin typeface="Segoe UI Web (West European)"/>
              </a:rPr>
              <a:t> </a:t>
            </a:r>
            <a:endParaRPr lang="en-US" sz="3002" b="1" dirty="0">
              <a:solidFill>
                <a:srgbClr val="1A3668"/>
              </a:solidFill>
              <a:latin typeface="Open Sauce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253" y="0"/>
            <a:ext cx="18544506" cy="1713163"/>
            <a:chOff x="0" y="0"/>
            <a:chExt cx="9520195" cy="8794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20196" cy="879487"/>
            </a:xfrm>
            <a:custGeom>
              <a:avLst/>
              <a:gdLst/>
              <a:ahLst/>
              <a:cxnLst/>
              <a:rect l="l" t="t" r="r" b="b"/>
              <a:pathLst>
                <a:path w="9520196" h="879487">
                  <a:moveTo>
                    <a:pt x="9395735" y="879487"/>
                  </a:moveTo>
                  <a:lnTo>
                    <a:pt x="124460" y="879487"/>
                  </a:lnTo>
                  <a:cubicBezTo>
                    <a:pt x="55880" y="879487"/>
                    <a:pt x="0" y="823607"/>
                    <a:pt x="0" y="755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395735" y="0"/>
                  </a:lnTo>
                  <a:cubicBezTo>
                    <a:pt x="9464315" y="0"/>
                    <a:pt x="9520196" y="55880"/>
                    <a:pt x="9520196" y="124460"/>
                  </a:cubicBezTo>
                  <a:lnTo>
                    <a:pt x="9520196" y="755027"/>
                  </a:lnTo>
                  <a:cubicBezTo>
                    <a:pt x="9520196" y="823607"/>
                    <a:pt x="9464315" y="879487"/>
                    <a:pt x="9395735" y="879487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8195" y="439016"/>
            <a:ext cx="15837691" cy="835131"/>
            <a:chOff x="0" y="0"/>
            <a:chExt cx="21116921" cy="1113507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1116921" cy="1113507"/>
              <a:chOff x="0" y="0"/>
              <a:chExt cx="16614218" cy="87607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6614218" cy="876077"/>
              </a:xfrm>
              <a:custGeom>
                <a:avLst/>
                <a:gdLst/>
                <a:ahLst/>
                <a:cxnLst/>
                <a:rect l="l" t="t" r="r" b="b"/>
                <a:pathLst>
                  <a:path w="16614218" h="876077">
                    <a:moveTo>
                      <a:pt x="16489758" y="876077"/>
                    </a:moveTo>
                    <a:lnTo>
                      <a:pt x="124460" y="876077"/>
                    </a:lnTo>
                    <a:cubicBezTo>
                      <a:pt x="55880" y="876077"/>
                      <a:pt x="0" y="820197"/>
                      <a:pt x="0" y="75161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489758" y="0"/>
                    </a:lnTo>
                    <a:cubicBezTo>
                      <a:pt x="16558338" y="0"/>
                      <a:pt x="16614218" y="55880"/>
                      <a:pt x="16614218" y="124460"/>
                    </a:cubicBezTo>
                    <a:lnTo>
                      <a:pt x="16614218" y="751617"/>
                    </a:lnTo>
                    <a:cubicBezTo>
                      <a:pt x="16614218" y="820197"/>
                      <a:pt x="16558338" y="876077"/>
                      <a:pt x="16489758" y="876077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618759" y="137065"/>
              <a:ext cx="17879404" cy="778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4950"/>
                </a:lnSpc>
              </a:pPr>
              <a:r>
                <a:rPr lang="en-US" sz="3500" b="1" dirty="0">
                  <a:solidFill>
                    <a:schemeClr val="bg1"/>
                  </a:solidFill>
                  <a:latin typeface="Segoe UI Web (West European)"/>
                </a:rPr>
                <a:t>Cinco </a:t>
              </a:r>
              <a:r>
                <a:rPr lang="en-US" sz="3500" b="1" dirty="0" err="1">
                  <a:solidFill>
                    <a:schemeClr val="bg1"/>
                  </a:solidFill>
                  <a:latin typeface="Segoe UI Web (West European)"/>
                </a:rPr>
                <a:t>elementos</a:t>
              </a:r>
              <a:r>
                <a:rPr lang="en-US" sz="3500" b="1" dirty="0">
                  <a:solidFill>
                    <a:schemeClr val="bg1"/>
                  </a:solidFill>
                  <a:latin typeface="Segoe UI Web (West European)"/>
                </a:rPr>
                <a:t> </a:t>
              </a:r>
              <a:r>
                <a:rPr lang="en-US" sz="3500" b="1" dirty="0" err="1">
                  <a:solidFill>
                    <a:schemeClr val="bg1"/>
                  </a:solidFill>
                  <a:latin typeface="Segoe UI Web (West European)"/>
                </a:rPr>
                <a:t>esenciales</a:t>
              </a:r>
              <a:r>
                <a:rPr lang="en-US" sz="3500" b="1" dirty="0">
                  <a:solidFill>
                    <a:schemeClr val="bg1"/>
                  </a:solidFill>
                  <a:latin typeface="Segoe UI Web (West European)"/>
                </a:rPr>
                <a:t> de la </a:t>
              </a:r>
              <a:r>
                <a:rPr lang="en-US" sz="3500" b="1" dirty="0" err="1">
                  <a:solidFill>
                    <a:schemeClr val="bg1"/>
                  </a:solidFill>
                  <a:latin typeface="Segoe UI Web (West European)"/>
                </a:rPr>
                <a:t>competencia</a:t>
              </a:r>
              <a:r>
                <a:rPr lang="en-US" sz="3500" b="1" dirty="0">
                  <a:solidFill>
                    <a:schemeClr val="bg1"/>
                  </a:solidFill>
                  <a:latin typeface="Segoe UI Web (West European)"/>
                </a:rPr>
                <a:t> cultural de AESD </a:t>
              </a:r>
              <a:endParaRPr lang="en-US" sz="3500" b="1" u="none" dirty="0">
                <a:solidFill>
                  <a:schemeClr val="bg1"/>
                </a:solidFill>
                <a:latin typeface="Open Sauce SemiBold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57040" y="2849237"/>
            <a:ext cx="1685862" cy="1730393"/>
            <a:chOff x="0" y="0"/>
            <a:chExt cx="2247817" cy="230719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247817" cy="2307191"/>
              <a:chOff x="0" y="0"/>
              <a:chExt cx="908551" cy="9325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26BDE2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641" r="3641"/>
            <a:stretch>
              <a:fillRect/>
            </a:stretch>
          </p:blipFill>
          <p:spPr>
            <a:xfrm>
              <a:off x="152959" y="289602"/>
              <a:ext cx="1941898" cy="1941898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902422" y="1919122"/>
            <a:ext cx="1645667" cy="1689136"/>
            <a:chOff x="0" y="0"/>
            <a:chExt cx="2194222" cy="225218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194222" cy="2252181"/>
              <a:chOff x="0" y="0"/>
              <a:chExt cx="908551" cy="9325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4C9F38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42341" y="104405"/>
              <a:ext cx="1509540" cy="204337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4823452" y="1919122"/>
            <a:ext cx="1645667" cy="1689136"/>
            <a:chOff x="0" y="0"/>
            <a:chExt cx="2194222" cy="225218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194222" cy="2252181"/>
              <a:chOff x="0" y="0"/>
              <a:chExt cx="908551" cy="93255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FF66C4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1353" y="282697"/>
              <a:ext cx="1871517" cy="160950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585037" y="6150745"/>
            <a:ext cx="1702852" cy="1747832"/>
            <a:chOff x="0" y="0"/>
            <a:chExt cx="2270470" cy="233044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2270470" cy="2330442"/>
              <a:chOff x="0" y="0"/>
              <a:chExt cx="908551" cy="93255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8C52FF"/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24104" y="247010"/>
              <a:ext cx="1770918" cy="2083433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2492264" y="5968633"/>
            <a:ext cx="1645332" cy="1688792"/>
            <a:chOff x="0" y="0"/>
            <a:chExt cx="2193776" cy="2251723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2193776" cy="2251723"/>
              <a:chOff x="0" y="0"/>
              <a:chExt cx="908551" cy="93255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FD9D24"/>
              </a:solidFill>
            </p:spPr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90581" y="238666"/>
              <a:ext cx="1812614" cy="1837885"/>
            </a:xfrm>
            <a:prstGeom prst="rect">
              <a:avLst/>
            </a:prstGeom>
          </p:spPr>
        </p:pic>
      </p:grpSp>
      <p:sp>
        <p:nvSpPr>
          <p:cNvPr id="28" name="TextBox 28"/>
          <p:cNvSpPr txBox="1"/>
          <p:nvPr/>
        </p:nvSpPr>
        <p:spPr>
          <a:xfrm>
            <a:off x="292651" y="8108839"/>
            <a:ext cx="7097958" cy="1701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7"/>
              </a:lnSpc>
            </a:pP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Valoración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 de la </a:t>
            </a: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diversidad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: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inclusión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intencional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de personas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cuyos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puntos de vista y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experiencias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son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diferentes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de los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suyos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que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enriquecerán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las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conversaciones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, la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toma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de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decisiones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y la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resolución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de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problemas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.</a:t>
            </a:r>
            <a:endParaRPr lang="en-US" sz="1941" spc="-79" dirty="0">
              <a:solidFill>
                <a:srgbClr val="1A3668"/>
              </a:solidFill>
              <a:latin typeface="Open Sauce"/>
            </a:endParaRPr>
          </a:p>
          <a:p>
            <a:pPr>
              <a:lnSpc>
                <a:spcPts val="2717"/>
              </a:lnSpc>
            </a:pPr>
            <a:endParaRPr lang="en-US" sz="1941" spc="-79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56051" y="3808991"/>
            <a:ext cx="5863675" cy="170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6"/>
              </a:lnSpc>
            </a:pP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Evaluación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 del </a:t>
            </a: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conocimiento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 cultural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: saber lo que sabe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sobre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su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cultura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y la de los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demás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,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cómo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reacciona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a las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culturas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de los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demás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qué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debe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hacer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para ser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efectivo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en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situaciones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interculturales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.</a:t>
            </a:r>
            <a:endParaRPr lang="en-US" sz="1918" spc="-78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138234" y="4831163"/>
            <a:ext cx="5988128" cy="182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0"/>
              </a:lnSpc>
            </a:pP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Adaptarse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 a la </a:t>
            </a: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diversidad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: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tener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la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voluntad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de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aprender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sobre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los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demás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utilizar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las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experiencias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culturales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y los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antecedentes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de los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demás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en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entornos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educativos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.</a:t>
            </a:r>
            <a:endParaRPr lang="en-US" sz="1939" spc="-79" dirty="0">
              <a:solidFill>
                <a:srgbClr val="1A3668"/>
              </a:solidFill>
              <a:latin typeface="Open Sauce"/>
            </a:endParaRPr>
          </a:p>
          <a:p>
            <a:pPr>
              <a:lnSpc>
                <a:spcPts val="2910"/>
              </a:lnSpc>
            </a:pPr>
            <a:endParaRPr lang="en-US" sz="1939" spc="-79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481312" y="3780416"/>
            <a:ext cx="5522856" cy="144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09"/>
              </a:lnSpc>
            </a:pP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Manejo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 de la </a:t>
            </a: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dinámica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 de la </a:t>
            </a: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diferencia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: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ver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el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conflicto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como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un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proceso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natural y normal con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contextos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culturales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que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pueden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entenderse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apoyarse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en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la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resolución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creativa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de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problemas</a:t>
            </a:r>
            <a:r>
              <a:rPr lang="en-US" sz="2000" dirty="0">
                <a:solidFill>
                  <a:srgbClr val="000000"/>
                </a:solidFill>
                <a:latin typeface="Segoe UI Web (West European)"/>
              </a:rPr>
              <a:t>.</a:t>
            </a:r>
            <a:endParaRPr lang="en-US" sz="1939" spc="-79" dirty="0">
              <a:solidFill>
                <a:srgbClr val="1A3668"/>
              </a:solidFill>
              <a:latin typeface="Open Sauce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277946" y="7860477"/>
            <a:ext cx="6942766" cy="135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Institucionalización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 del </a:t>
            </a:r>
            <a:r>
              <a:rPr lang="en-US" sz="2000" b="1" dirty="0" err="1">
                <a:solidFill>
                  <a:srgbClr val="1A3668"/>
                </a:solidFill>
                <a:latin typeface="Segoe UI Web (West European)"/>
              </a:rPr>
              <a:t>conocimiento</a:t>
            </a:r>
            <a:r>
              <a:rPr lang="en-US" sz="2000" b="1" dirty="0">
                <a:solidFill>
                  <a:srgbClr val="1A3668"/>
                </a:solidFill>
                <a:latin typeface="Segoe UI Web (West European)"/>
              </a:rPr>
              <a:t> cultural: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hacer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que el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aprendizaje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sobre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los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grupos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culturales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y sus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experiencias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perspectivas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sea una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parte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integral de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su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Segoe UI Web (West European)"/>
              </a:rPr>
              <a:t>aprendizaje</a:t>
            </a:r>
            <a:r>
              <a:rPr lang="en-US" sz="2000" dirty="0">
                <a:solidFill>
                  <a:srgbClr val="1A3668"/>
                </a:solidFill>
                <a:latin typeface="Segoe UI Web (West European)"/>
              </a:rPr>
              <a:t> continuo.</a:t>
            </a:r>
            <a:endParaRPr lang="en-US" sz="1939" spc="-77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009984" y="9957810"/>
            <a:ext cx="6232757" cy="19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Segoe UI Web (West European)"/>
              </a:rPr>
              <a:t>Adaptado</a:t>
            </a:r>
            <a:r>
              <a:rPr lang="en-US" sz="1200" dirty="0">
                <a:solidFill>
                  <a:srgbClr val="000000"/>
                </a:solidFill>
                <a:latin typeface="Segoe UI Web (West European)"/>
              </a:rPr>
              <a:t> de EL CENTRO PARA LA PRÁCTICA EDUCATIVA CULTURALMENTE COMPETENTE</a:t>
            </a:r>
            <a:endParaRPr lang="en-US" sz="1200" b="1" dirty="0">
              <a:solidFill>
                <a:srgbClr val="000000"/>
              </a:solidFill>
              <a:latin typeface="Arimo Italic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7198765" y="315236"/>
            <a:ext cx="925949" cy="713464"/>
            <a:chOff x="0" y="0"/>
            <a:chExt cx="1234598" cy="951285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12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867" y="1754385"/>
            <a:ext cx="6004760" cy="2246893"/>
            <a:chOff x="0" y="0"/>
            <a:chExt cx="5914947" cy="22132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14947" cy="2213286"/>
            </a:xfrm>
            <a:custGeom>
              <a:avLst/>
              <a:gdLst/>
              <a:ahLst/>
              <a:cxnLst/>
              <a:rect l="l" t="t" r="r" b="b"/>
              <a:pathLst>
                <a:path w="5914947" h="2213286">
                  <a:moveTo>
                    <a:pt x="5790487" y="2213286"/>
                  </a:moveTo>
                  <a:lnTo>
                    <a:pt x="124460" y="2213286"/>
                  </a:lnTo>
                  <a:cubicBezTo>
                    <a:pt x="55880" y="2213286"/>
                    <a:pt x="0" y="2157406"/>
                    <a:pt x="0" y="20888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0487" y="0"/>
                  </a:lnTo>
                  <a:cubicBezTo>
                    <a:pt x="5859067" y="0"/>
                    <a:pt x="5914947" y="55880"/>
                    <a:pt x="5914947" y="124460"/>
                  </a:cubicBezTo>
                  <a:lnTo>
                    <a:pt x="5914947" y="2088826"/>
                  </a:lnTo>
                  <a:cubicBezTo>
                    <a:pt x="5914947" y="2157406"/>
                    <a:pt x="5859067" y="2213286"/>
                    <a:pt x="5790487" y="2213286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05462" y="2065431"/>
            <a:ext cx="5717569" cy="212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5"/>
              </a:lnSpc>
            </a:pP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Desarrollar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una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declaración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de AESD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sobre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la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importancia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de la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diversidad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, la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equidad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y la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inclusión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incluido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un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lenguaje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antirracista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y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antisosarga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estructurado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en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torno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a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esfuerzos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conscientes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, para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proporcionar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oportunidades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equitativas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para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todas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las personas a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nivel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 individual y </a:t>
            </a:r>
            <a:r>
              <a:rPr lang="en-US" sz="1700" dirty="0" err="1">
                <a:solidFill>
                  <a:srgbClr val="FFFFFF"/>
                </a:solidFill>
                <a:latin typeface="Open Sauce"/>
              </a:rPr>
              <a:t>sistémico</a:t>
            </a:r>
            <a:r>
              <a:rPr lang="en-US" sz="1700" dirty="0">
                <a:solidFill>
                  <a:srgbClr val="FFFFFF"/>
                </a:solidFill>
                <a:latin typeface="Open Sauce"/>
              </a:rPr>
              <a:t>. 
</a:t>
            </a:r>
            <a:endParaRPr lang="en-US" sz="1700" u="none" dirty="0">
              <a:solidFill>
                <a:srgbClr val="FFFFFF"/>
              </a:solidFill>
              <a:latin typeface="Open Sauce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47439" y="1292467"/>
            <a:ext cx="2453335" cy="705750"/>
            <a:chOff x="0" y="0"/>
            <a:chExt cx="3271113" cy="9410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271113" cy="767461"/>
              <a:chOff x="0" y="0"/>
              <a:chExt cx="3599290" cy="84445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599290" cy="844457"/>
              </a:xfrm>
              <a:custGeom>
                <a:avLst/>
                <a:gdLst/>
                <a:ahLst/>
                <a:cxnLst/>
                <a:rect l="l" t="t" r="r" b="b"/>
                <a:pathLst>
                  <a:path w="3599290" h="844457">
                    <a:moveTo>
                      <a:pt x="3474830" y="844457"/>
                    </a:moveTo>
                    <a:lnTo>
                      <a:pt x="124460" y="844457"/>
                    </a:lnTo>
                    <a:cubicBezTo>
                      <a:pt x="55880" y="844457"/>
                      <a:pt x="0" y="788577"/>
                      <a:pt x="0" y="71999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74830" y="0"/>
                    </a:lnTo>
                    <a:cubicBezTo>
                      <a:pt x="3543410" y="0"/>
                      <a:pt x="3599290" y="55880"/>
                      <a:pt x="3599290" y="124460"/>
                    </a:cubicBezTo>
                    <a:lnTo>
                      <a:pt x="3599290" y="719997"/>
                    </a:lnTo>
                    <a:cubicBezTo>
                      <a:pt x="3599290" y="788577"/>
                      <a:pt x="3543410" y="844457"/>
                      <a:pt x="3474830" y="844457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220873" y="215075"/>
              <a:ext cx="2850277" cy="725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6"/>
                </a:lnSpc>
              </a:pPr>
              <a:r>
                <a:rPr lang="en-US" sz="1720" dirty="0">
                  <a:solidFill>
                    <a:srgbClr val="1A3668"/>
                  </a:solidFill>
                  <a:latin typeface="Open Sauce Bold"/>
                </a:rPr>
                <a:t>DECLARACIÓN DEI
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01557" y="1180138"/>
            <a:ext cx="4727973" cy="1148495"/>
            <a:chOff x="0" y="0"/>
            <a:chExt cx="6303964" cy="153132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6303964" cy="1531327"/>
              <a:chOff x="0" y="0"/>
              <a:chExt cx="2764502" cy="67153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64502" cy="671539"/>
              </a:xfrm>
              <a:custGeom>
                <a:avLst/>
                <a:gdLst/>
                <a:ahLst/>
                <a:cxnLst/>
                <a:rect l="l" t="t" r="r" b="b"/>
                <a:pathLst>
                  <a:path w="2764502" h="671539">
                    <a:moveTo>
                      <a:pt x="2640042" y="671539"/>
                    </a:moveTo>
                    <a:lnTo>
                      <a:pt x="124460" y="671539"/>
                    </a:lnTo>
                    <a:cubicBezTo>
                      <a:pt x="55880" y="671539"/>
                      <a:pt x="0" y="615659"/>
                      <a:pt x="0" y="5470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40042" y="0"/>
                    </a:lnTo>
                    <a:cubicBezTo>
                      <a:pt x="2708622" y="0"/>
                      <a:pt x="2764502" y="55880"/>
                      <a:pt x="2764502" y="124460"/>
                    </a:cubicBezTo>
                    <a:lnTo>
                      <a:pt x="2764502" y="547079"/>
                    </a:lnTo>
                    <a:cubicBezTo>
                      <a:pt x="2764502" y="615659"/>
                      <a:pt x="2708622" y="671539"/>
                      <a:pt x="2640042" y="671539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563783" y="259075"/>
              <a:ext cx="5176398" cy="949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850"/>
                </a:lnSpc>
              </a:pPr>
              <a:r>
                <a:rPr lang="en-US" sz="4500">
                  <a:solidFill>
                    <a:srgbClr val="FFFFFF"/>
                  </a:solidFill>
                  <a:latin typeface="Open Sauce SemiBold Bold"/>
                </a:rPr>
                <a:t>Action Steps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370519" y="2604141"/>
            <a:ext cx="4754195" cy="4754195"/>
            <a:chOff x="0" y="0"/>
            <a:chExt cx="6338926" cy="633892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443956" y="2354101"/>
              <a:ext cx="1451015" cy="178586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338926" cy="6338926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967724" y="1005219"/>
              <a:ext cx="4403480" cy="3011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4"/>
                </a:lnSpc>
              </a:pPr>
              <a:r>
                <a:rPr lang="en-US" sz="3203" dirty="0" err="1">
                  <a:solidFill>
                    <a:srgbClr val="1A3668"/>
                  </a:solidFill>
                  <a:latin typeface="Open Sauce SemiBold Bold"/>
                </a:rPr>
                <a:t>Asegurar</a:t>
              </a:r>
              <a:r>
                <a:rPr lang="en-US" sz="3203" dirty="0">
                  <a:solidFill>
                    <a:srgbClr val="1A3668"/>
                  </a:solidFill>
                  <a:latin typeface="Open Sauce SemiBold Bold"/>
                </a:rPr>
                <a:t> 
</a:t>
              </a:r>
              <a:r>
                <a:rPr lang="en-US" sz="3203" dirty="0" err="1">
                  <a:solidFill>
                    <a:srgbClr val="1A3668"/>
                  </a:solidFill>
                  <a:latin typeface="Open Sauce SemiBold Bold"/>
                </a:rPr>
                <a:t>Competencia</a:t>
              </a:r>
              <a:r>
                <a:rPr lang="en-US" sz="3203" dirty="0">
                  <a:solidFill>
                    <a:srgbClr val="1A3668"/>
                  </a:solidFill>
                  <a:latin typeface="Open Sauce SemiBold Bold"/>
                </a:rPr>
                <a:t> cultural
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18271" y="7637844"/>
            <a:ext cx="5922638" cy="1936831"/>
            <a:chOff x="0" y="0"/>
            <a:chExt cx="5679026" cy="18571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79027" cy="1857165"/>
            </a:xfrm>
            <a:custGeom>
              <a:avLst/>
              <a:gdLst/>
              <a:ahLst/>
              <a:cxnLst/>
              <a:rect l="l" t="t" r="r" b="b"/>
              <a:pathLst>
                <a:path w="5679027" h="1857165">
                  <a:moveTo>
                    <a:pt x="5554566" y="1857165"/>
                  </a:moveTo>
                  <a:lnTo>
                    <a:pt x="124460" y="1857165"/>
                  </a:lnTo>
                  <a:cubicBezTo>
                    <a:pt x="55880" y="1857165"/>
                    <a:pt x="0" y="1801285"/>
                    <a:pt x="0" y="17327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4566" y="0"/>
                  </a:lnTo>
                  <a:cubicBezTo>
                    <a:pt x="5623147" y="0"/>
                    <a:pt x="5679027" y="55880"/>
                    <a:pt x="5679027" y="124460"/>
                  </a:cubicBezTo>
                  <a:lnTo>
                    <a:pt x="5679027" y="1732705"/>
                  </a:lnTo>
                  <a:cubicBezTo>
                    <a:pt x="5679027" y="1801285"/>
                    <a:pt x="5623147" y="1857165"/>
                    <a:pt x="5554566" y="1857165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647439" y="8129885"/>
            <a:ext cx="4879983" cy="1355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716"/>
              </a:lnSpc>
              <a:spcBef>
                <a:spcPct val="0"/>
              </a:spcBef>
            </a:pP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Establecer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expectativas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básicas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para la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competencia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cultural a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través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del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desarrollo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profesional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y la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incorporación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.
</a:t>
            </a:r>
            <a:endParaRPr lang="en-US" sz="1940" u="none" dirty="0">
              <a:solidFill>
                <a:srgbClr val="FFFFFF"/>
              </a:solidFill>
              <a:latin typeface="Open Sauce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6769229" y="1754385"/>
            <a:ext cx="5711615" cy="2016375"/>
            <a:chOff x="0" y="0"/>
            <a:chExt cx="5785534" cy="20424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785534" cy="2042470"/>
            </a:xfrm>
            <a:custGeom>
              <a:avLst/>
              <a:gdLst/>
              <a:ahLst/>
              <a:cxnLst/>
              <a:rect l="l" t="t" r="r" b="b"/>
              <a:pathLst>
                <a:path w="5785534" h="2042470">
                  <a:moveTo>
                    <a:pt x="5661074" y="2042470"/>
                  </a:moveTo>
                  <a:lnTo>
                    <a:pt x="124460" y="2042470"/>
                  </a:lnTo>
                  <a:cubicBezTo>
                    <a:pt x="55880" y="2042470"/>
                    <a:pt x="0" y="1986590"/>
                    <a:pt x="0" y="19180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61074" y="0"/>
                  </a:lnTo>
                  <a:cubicBezTo>
                    <a:pt x="5729654" y="0"/>
                    <a:pt x="5785534" y="55880"/>
                    <a:pt x="5785534" y="124460"/>
                  </a:cubicBezTo>
                  <a:lnTo>
                    <a:pt x="5785534" y="1918010"/>
                  </a:lnTo>
                  <a:cubicBezTo>
                    <a:pt x="5785534" y="1986591"/>
                    <a:pt x="5729654" y="2042470"/>
                    <a:pt x="5661074" y="2042470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029163" y="2132532"/>
            <a:ext cx="4506174" cy="204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6"/>
              </a:lnSpc>
            </a:pP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Enfatizar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los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programas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y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oportunidades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en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el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distrito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relacionados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con la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diversidad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y la </a:t>
            </a:r>
            <a:r>
              <a:rPr lang="en-US" sz="1940" dirty="0" err="1">
                <a:solidFill>
                  <a:srgbClr val="FFFFFF"/>
                </a:solidFill>
                <a:latin typeface="Open Sauce"/>
              </a:rPr>
              <a:t>inclusión</a:t>
            </a:r>
            <a:r>
              <a:rPr lang="en-US" sz="1940" dirty="0">
                <a:solidFill>
                  <a:srgbClr val="FFFFFF"/>
                </a:solidFill>
                <a:latin typeface="Open Sauce"/>
              </a:rPr>
              <a:t> 
</a:t>
            </a:r>
            <a:endParaRPr lang="en-US" sz="1940" u="none" dirty="0">
              <a:solidFill>
                <a:srgbClr val="FFFFFF"/>
              </a:solidFill>
              <a:latin typeface="Open Sauce"/>
            </a:endParaRPr>
          </a:p>
          <a:p>
            <a:pPr marL="0" lvl="0" indent="0" algn="l">
              <a:lnSpc>
                <a:spcPts val="2716"/>
              </a:lnSpc>
              <a:spcBef>
                <a:spcPct val="0"/>
              </a:spcBef>
            </a:pPr>
            <a:endParaRPr lang="en-US" sz="1940" u="none" dirty="0">
              <a:solidFill>
                <a:srgbClr val="FFFFFF"/>
              </a:solidFill>
              <a:latin typeface="Open Sauce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6840524" y="7637844"/>
            <a:ext cx="6500722" cy="1877125"/>
            <a:chOff x="0" y="0"/>
            <a:chExt cx="8667630" cy="2502833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8667630" cy="2502833"/>
              <a:chOff x="0" y="0"/>
              <a:chExt cx="5595604" cy="161576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595604" cy="1615766"/>
              </a:xfrm>
              <a:custGeom>
                <a:avLst/>
                <a:gdLst/>
                <a:ahLst/>
                <a:cxnLst/>
                <a:rect l="l" t="t" r="r" b="b"/>
                <a:pathLst>
                  <a:path w="5595604" h="1615766">
                    <a:moveTo>
                      <a:pt x="5471144" y="1615766"/>
                    </a:moveTo>
                    <a:lnTo>
                      <a:pt x="124460" y="1615766"/>
                    </a:lnTo>
                    <a:cubicBezTo>
                      <a:pt x="55880" y="1615766"/>
                      <a:pt x="0" y="1559886"/>
                      <a:pt x="0" y="149130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1144" y="0"/>
                    </a:lnTo>
                    <a:cubicBezTo>
                      <a:pt x="5539724" y="0"/>
                      <a:pt x="5595604" y="55880"/>
                      <a:pt x="5595604" y="124460"/>
                    </a:cubicBezTo>
                    <a:lnTo>
                      <a:pt x="5595604" y="1491306"/>
                    </a:lnTo>
                    <a:cubicBezTo>
                      <a:pt x="5595604" y="1559886"/>
                      <a:pt x="5539724" y="1615766"/>
                      <a:pt x="5471144" y="1615766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344121" y="781024"/>
              <a:ext cx="7979386" cy="1394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73"/>
                </a:lnSpc>
              </a:pPr>
              <a:r>
                <a:rPr lang="en-US" sz="1980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980" dirty="0" err="1">
                  <a:solidFill>
                    <a:srgbClr val="FFFFFF"/>
                  </a:solidFill>
                  <a:latin typeface="Open Sauce"/>
                </a:rPr>
                <a:t>Medir</a:t>
              </a:r>
              <a:r>
                <a:rPr lang="en-US" sz="1980" dirty="0">
                  <a:solidFill>
                    <a:srgbClr val="FFFFFF"/>
                  </a:solidFill>
                  <a:latin typeface="Open Sauce"/>
                </a:rPr>
                <a:t> y </a:t>
              </a:r>
              <a:r>
                <a:rPr lang="en-US" sz="1980" dirty="0" err="1">
                  <a:solidFill>
                    <a:srgbClr val="FFFFFF"/>
                  </a:solidFill>
                  <a:latin typeface="Open Sauce"/>
                </a:rPr>
                <a:t>monitorear</a:t>
              </a:r>
              <a:r>
                <a:rPr lang="en-US" sz="1980" dirty="0">
                  <a:solidFill>
                    <a:srgbClr val="FFFFFF"/>
                  </a:solidFill>
                  <a:latin typeface="Open Sauce"/>
                </a:rPr>
                <a:t> la </a:t>
              </a:r>
              <a:r>
                <a:rPr lang="en-US" sz="1980" dirty="0" err="1">
                  <a:solidFill>
                    <a:srgbClr val="FFFFFF"/>
                  </a:solidFill>
                  <a:latin typeface="Open Sauce"/>
                </a:rPr>
                <a:t>implementación</a:t>
              </a:r>
              <a:r>
                <a:rPr lang="en-US" sz="1980" dirty="0">
                  <a:solidFill>
                    <a:srgbClr val="FFFFFF"/>
                  </a:solidFill>
                  <a:latin typeface="Open Sauce"/>
                </a:rPr>
                <a:t> del plan DEI, </a:t>
              </a:r>
              <a:r>
                <a:rPr lang="en-US" sz="1980" dirty="0" err="1">
                  <a:solidFill>
                    <a:srgbClr val="FFFFFF"/>
                  </a:solidFill>
                  <a:latin typeface="Open Sauce"/>
                </a:rPr>
                <a:t>incluidas</a:t>
              </a:r>
              <a:r>
                <a:rPr lang="en-US" sz="1980" dirty="0">
                  <a:solidFill>
                    <a:srgbClr val="FFFFFF"/>
                  </a:solidFill>
                  <a:latin typeface="Open Sauce"/>
                </a:rPr>
                <a:t> las </a:t>
              </a:r>
              <a:r>
                <a:rPr lang="en-US" sz="1980" dirty="0" err="1">
                  <a:solidFill>
                    <a:srgbClr val="FFFFFF"/>
                  </a:solidFill>
                  <a:latin typeface="Open Sauce"/>
                </a:rPr>
                <a:t>actualizaciones</a:t>
              </a:r>
              <a:r>
                <a:rPr lang="en-US" sz="1980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1980" dirty="0" err="1">
                  <a:solidFill>
                    <a:srgbClr val="FFFFFF"/>
                  </a:solidFill>
                  <a:latin typeface="Open Sauce"/>
                </a:rPr>
                <a:t>anuales</a:t>
              </a:r>
              <a:r>
                <a:rPr lang="en-US" sz="1980" dirty="0">
                  <a:solidFill>
                    <a:srgbClr val="FFFFFF"/>
                  </a:solidFill>
                  <a:latin typeface="Open Sauce"/>
                </a:rPr>
                <a:t>. 
</a:t>
              </a:r>
              <a:endParaRPr lang="en-US" sz="1980" u="none" dirty="0">
                <a:solidFill>
                  <a:srgbClr val="FFFFFF"/>
                </a:solidFill>
                <a:latin typeface="Open Sauce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815978" y="4778591"/>
            <a:ext cx="6525268" cy="1947517"/>
            <a:chOff x="0" y="0"/>
            <a:chExt cx="6242098" cy="186300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242098" cy="1863003"/>
            </a:xfrm>
            <a:custGeom>
              <a:avLst/>
              <a:gdLst/>
              <a:ahLst/>
              <a:cxnLst/>
              <a:rect l="l" t="t" r="r" b="b"/>
              <a:pathLst>
                <a:path w="6242098" h="1863003">
                  <a:moveTo>
                    <a:pt x="6117638" y="1863003"/>
                  </a:moveTo>
                  <a:lnTo>
                    <a:pt x="124460" y="1863003"/>
                  </a:lnTo>
                  <a:cubicBezTo>
                    <a:pt x="55880" y="1863003"/>
                    <a:pt x="0" y="1807123"/>
                    <a:pt x="0" y="17385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17639" y="0"/>
                  </a:lnTo>
                  <a:cubicBezTo>
                    <a:pt x="6186219" y="0"/>
                    <a:pt x="6242098" y="55880"/>
                    <a:pt x="6242098" y="124460"/>
                  </a:cubicBezTo>
                  <a:lnTo>
                    <a:pt x="6242098" y="1738543"/>
                  </a:lnTo>
                  <a:cubicBezTo>
                    <a:pt x="6242098" y="1807123"/>
                    <a:pt x="6186219" y="1863003"/>
                    <a:pt x="6117639" y="1863003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7184527" y="5157792"/>
            <a:ext cx="5476530" cy="134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en-US" sz="1939" dirty="0" err="1">
                <a:solidFill>
                  <a:srgbClr val="FFFFFF"/>
                </a:solidFill>
                <a:latin typeface="Open Sauce"/>
              </a:rPr>
              <a:t>Establecer</a:t>
            </a:r>
            <a:r>
              <a:rPr lang="en-US" sz="1939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939" dirty="0" err="1">
                <a:solidFill>
                  <a:srgbClr val="FFFFFF"/>
                </a:solidFill>
                <a:latin typeface="Open Sauce"/>
              </a:rPr>
              <a:t>expectativas</a:t>
            </a:r>
            <a:r>
              <a:rPr lang="en-US" sz="1939" dirty="0">
                <a:solidFill>
                  <a:srgbClr val="FFFFFF"/>
                </a:solidFill>
                <a:latin typeface="Open Sauce"/>
              </a:rPr>
              <a:t> para que los </a:t>
            </a:r>
            <a:r>
              <a:rPr lang="en-US" sz="1939" dirty="0" err="1">
                <a:solidFill>
                  <a:srgbClr val="FFFFFF"/>
                </a:solidFill>
                <a:latin typeface="Open Sauce"/>
              </a:rPr>
              <a:t>departamentos</a:t>
            </a:r>
            <a:r>
              <a:rPr lang="en-US" sz="1939" dirty="0">
                <a:solidFill>
                  <a:srgbClr val="FFFFFF"/>
                </a:solidFill>
                <a:latin typeface="Open Sauce"/>
              </a:rPr>
              <a:t> del </a:t>
            </a:r>
            <a:r>
              <a:rPr lang="en-US" sz="1939" dirty="0" err="1">
                <a:solidFill>
                  <a:srgbClr val="FFFFFF"/>
                </a:solidFill>
                <a:latin typeface="Open Sauce"/>
              </a:rPr>
              <a:t>distrito</a:t>
            </a:r>
            <a:r>
              <a:rPr lang="en-US" sz="1939" dirty="0">
                <a:solidFill>
                  <a:srgbClr val="FFFFFF"/>
                </a:solidFill>
                <a:latin typeface="Open Sauce"/>
              </a:rPr>
              <a:t> y las </a:t>
            </a:r>
            <a:r>
              <a:rPr lang="en-US" sz="1939" dirty="0" err="1">
                <a:solidFill>
                  <a:srgbClr val="FFFFFF"/>
                </a:solidFill>
                <a:latin typeface="Open Sauce"/>
              </a:rPr>
              <a:t>escuelas</a:t>
            </a:r>
            <a:r>
              <a:rPr lang="en-US" sz="1939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939" dirty="0" err="1">
                <a:solidFill>
                  <a:srgbClr val="FFFFFF"/>
                </a:solidFill>
                <a:latin typeface="Open Sauce"/>
              </a:rPr>
              <a:t>implementen</a:t>
            </a:r>
            <a:r>
              <a:rPr lang="en-US" sz="1939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939" dirty="0" err="1">
                <a:solidFill>
                  <a:srgbClr val="FFFFFF"/>
                </a:solidFill>
                <a:latin typeface="Open Sauce"/>
              </a:rPr>
              <a:t>iniciativas</a:t>
            </a:r>
            <a:r>
              <a:rPr lang="en-US" sz="1939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1939" dirty="0" err="1">
                <a:solidFill>
                  <a:srgbClr val="FFFFFF"/>
                </a:solidFill>
                <a:latin typeface="Open Sauce"/>
              </a:rPr>
              <a:t>relacionadas</a:t>
            </a:r>
            <a:r>
              <a:rPr lang="en-US" sz="1939" dirty="0">
                <a:solidFill>
                  <a:srgbClr val="FFFFFF"/>
                </a:solidFill>
                <a:latin typeface="Open Sauce"/>
              </a:rPr>
              <a:t> con DEI.</a:t>
            </a:r>
            <a:endParaRPr lang="en-US" sz="1939" u="none" dirty="0">
              <a:solidFill>
                <a:srgbClr val="FFFFFF"/>
              </a:solidFill>
              <a:latin typeface="Open Sauce"/>
            </a:endParaRPr>
          </a:p>
          <a:p>
            <a:pPr marL="0" lvl="0" indent="0" algn="l">
              <a:lnSpc>
                <a:spcPts val="2715"/>
              </a:lnSpc>
              <a:spcBef>
                <a:spcPct val="0"/>
              </a:spcBef>
            </a:pPr>
            <a:endParaRPr lang="en-US" sz="1939" u="none" dirty="0">
              <a:solidFill>
                <a:srgbClr val="FFFFFF"/>
              </a:solidFill>
              <a:latin typeface="Open Sauce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318271" y="4752142"/>
            <a:ext cx="6063751" cy="1973967"/>
            <a:chOff x="0" y="0"/>
            <a:chExt cx="5947876" cy="193624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947876" cy="1936245"/>
            </a:xfrm>
            <a:custGeom>
              <a:avLst/>
              <a:gdLst/>
              <a:ahLst/>
              <a:cxnLst/>
              <a:rect l="l" t="t" r="r" b="b"/>
              <a:pathLst>
                <a:path w="5947876" h="1936245">
                  <a:moveTo>
                    <a:pt x="5823415" y="1936245"/>
                  </a:moveTo>
                  <a:lnTo>
                    <a:pt x="124460" y="1936245"/>
                  </a:lnTo>
                  <a:cubicBezTo>
                    <a:pt x="55880" y="1936245"/>
                    <a:pt x="0" y="1880365"/>
                    <a:pt x="0" y="18117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23416" y="0"/>
                  </a:lnTo>
                  <a:cubicBezTo>
                    <a:pt x="5891996" y="0"/>
                    <a:pt x="5947876" y="55880"/>
                    <a:pt x="5947876" y="124460"/>
                  </a:cubicBezTo>
                  <a:lnTo>
                    <a:pt x="5947876" y="1811785"/>
                  </a:lnTo>
                  <a:cubicBezTo>
                    <a:pt x="5947876" y="1880365"/>
                    <a:pt x="5891996" y="1936245"/>
                    <a:pt x="5823416" y="1936245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647439" y="5220203"/>
            <a:ext cx="4999242" cy="102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en-US" sz="1961" u="none">
                <a:solidFill>
                  <a:srgbClr val="FFFFFF"/>
                </a:solidFill>
                <a:latin typeface="Open Sauce"/>
              </a:rPr>
              <a:t> Communicate AESD's commitment to DEI in all district and school initiatives.</a:t>
            </a:r>
          </a:p>
          <a:p>
            <a:pPr marL="0" lvl="0" indent="0" algn="l">
              <a:lnSpc>
                <a:spcPts val="2746"/>
              </a:lnSpc>
              <a:spcBef>
                <a:spcPct val="0"/>
              </a:spcBef>
            </a:pPr>
            <a:r>
              <a:rPr lang="en-US" sz="1961" u="none">
                <a:solidFill>
                  <a:srgbClr val="FFFFFF"/>
                </a:solidFill>
                <a:latin typeface="Open Sauce"/>
              </a:rPr>
              <a:t>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541618" y="7182899"/>
            <a:ext cx="4562452" cy="750057"/>
            <a:chOff x="0" y="0"/>
            <a:chExt cx="6083269" cy="1000077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6083269" cy="793990"/>
              <a:chOff x="0" y="0"/>
              <a:chExt cx="6693578" cy="87364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93578" cy="873648"/>
              </a:xfrm>
              <a:custGeom>
                <a:avLst/>
                <a:gdLst/>
                <a:ahLst/>
                <a:cxnLst/>
                <a:rect l="l" t="t" r="r" b="b"/>
                <a:pathLst>
                  <a:path w="6693578" h="873648">
                    <a:moveTo>
                      <a:pt x="6569118" y="873648"/>
                    </a:moveTo>
                    <a:lnTo>
                      <a:pt x="124460" y="873648"/>
                    </a:lnTo>
                    <a:cubicBezTo>
                      <a:pt x="55880" y="873648"/>
                      <a:pt x="0" y="817768"/>
                      <a:pt x="0" y="7491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569118" y="0"/>
                    </a:lnTo>
                    <a:cubicBezTo>
                      <a:pt x="6637699" y="0"/>
                      <a:pt x="6693578" y="55880"/>
                      <a:pt x="6693578" y="124460"/>
                    </a:cubicBezTo>
                    <a:lnTo>
                      <a:pt x="6693578" y="749188"/>
                    </a:lnTo>
                    <a:cubicBezTo>
                      <a:pt x="6693578" y="817768"/>
                      <a:pt x="6637699" y="873648"/>
                      <a:pt x="6569118" y="873648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410755" y="215075"/>
              <a:ext cx="5300642" cy="78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6"/>
                </a:lnSpc>
              </a:pPr>
              <a:r>
                <a:rPr lang="en-US" sz="1700" dirty="0" err="1">
                  <a:solidFill>
                    <a:srgbClr val="1A3668"/>
                  </a:solidFill>
                  <a:latin typeface="Open Sauce Bold"/>
                </a:rPr>
                <a:t>Expectativa</a:t>
              </a:r>
              <a:r>
                <a:rPr lang="en-US" sz="1700" dirty="0">
                  <a:solidFill>
                    <a:srgbClr val="1A3668"/>
                  </a:solidFill>
                  <a:latin typeface="Open Sauce Bold"/>
                </a:rPr>
                <a:t> de </a:t>
              </a:r>
              <a:r>
                <a:rPr lang="en-US" sz="1700" dirty="0" err="1">
                  <a:solidFill>
                    <a:srgbClr val="1A3668"/>
                  </a:solidFill>
                  <a:latin typeface="Open Sauce Bold"/>
                </a:rPr>
                <a:t>competencia</a:t>
              </a:r>
              <a:r>
                <a:rPr lang="en-US" sz="1700" dirty="0">
                  <a:solidFill>
                    <a:srgbClr val="1A3668"/>
                  </a:solidFill>
                  <a:latin typeface="Open Sauce Bold"/>
                </a:rPr>
                <a:t> cultural
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958773" y="4303802"/>
            <a:ext cx="3534842" cy="727523"/>
            <a:chOff x="0" y="0"/>
            <a:chExt cx="4713122" cy="97003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4713122" cy="793664"/>
              <a:chOff x="0" y="0"/>
              <a:chExt cx="5185970" cy="87328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185970" cy="873289"/>
              </a:xfrm>
              <a:custGeom>
                <a:avLst/>
                <a:gdLst/>
                <a:ahLst/>
                <a:cxnLst/>
                <a:rect l="l" t="t" r="r" b="b"/>
                <a:pathLst>
                  <a:path w="5185970" h="873289">
                    <a:moveTo>
                      <a:pt x="5061510" y="873289"/>
                    </a:moveTo>
                    <a:lnTo>
                      <a:pt x="124460" y="873289"/>
                    </a:lnTo>
                    <a:cubicBezTo>
                      <a:pt x="55880" y="873289"/>
                      <a:pt x="0" y="817409"/>
                      <a:pt x="0" y="74882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061510" y="0"/>
                    </a:lnTo>
                    <a:cubicBezTo>
                      <a:pt x="5130090" y="0"/>
                      <a:pt x="5185970" y="55880"/>
                      <a:pt x="5185970" y="124460"/>
                    </a:cubicBezTo>
                    <a:lnTo>
                      <a:pt x="5185970" y="748829"/>
                    </a:lnTo>
                    <a:cubicBezTo>
                      <a:pt x="5185970" y="817409"/>
                      <a:pt x="5130090" y="873289"/>
                      <a:pt x="5061510" y="873289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227331" y="185029"/>
              <a:ext cx="4394882" cy="7850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92"/>
                </a:lnSpc>
              </a:pPr>
              <a:r>
                <a:rPr lang="en-US" sz="1700" dirty="0" err="1">
                  <a:solidFill>
                    <a:srgbClr val="1A3668"/>
                  </a:solidFill>
                  <a:latin typeface="Open Sauce Bold"/>
                </a:rPr>
                <a:t>Expectativa</a:t>
              </a:r>
              <a:r>
                <a:rPr lang="en-US" sz="1700" dirty="0">
                  <a:solidFill>
                    <a:srgbClr val="1A3668"/>
                  </a:solidFill>
                  <a:latin typeface="Open Sauce Bold"/>
                </a:rPr>
                <a:t> del </a:t>
              </a:r>
              <a:r>
                <a:rPr lang="en-US" sz="1700" dirty="0" err="1">
                  <a:solidFill>
                    <a:srgbClr val="1A3668"/>
                  </a:solidFill>
                  <a:latin typeface="Open Sauce Bold"/>
                </a:rPr>
                <a:t>Departamento</a:t>
              </a:r>
              <a:r>
                <a:rPr lang="en-US" sz="1700" dirty="0">
                  <a:solidFill>
                    <a:srgbClr val="1A3668"/>
                  </a:solidFill>
                  <a:latin typeface="Open Sauce Bold"/>
                </a:rPr>
                <a:t>
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958773" y="1292467"/>
            <a:ext cx="3534842" cy="750057"/>
            <a:chOff x="0" y="0"/>
            <a:chExt cx="4713122" cy="1000077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4713122" cy="793990"/>
              <a:chOff x="0" y="0"/>
              <a:chExt cx="5185970" cy="87364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5185970" cy="873648"/>
              </a:xfrm>
              <a:custGeom>
                <a:avLst/>
                <a:gdLst/>
                <a:ahLst/>
                <a:cxnLst/>
                <a:rect l="l" t="t" r="r" b="b"/>
                <a:pathLst>
                  <a:path w="5185970" h="873648">
                    <a:moveTo>
                      <a:pt x="5061510" y="873648"/>
                    </a:moveTo>
                    <a:lnTo>
                      <a:pt x="124460" y="873648"/>
                    </a:lnTo>
                    <a:cubicBezTo>
                      <a:pt x="55880" y="873648"/>
                      <a:pt x="0" y="817768"/>
                      <a:pt x="0" y="7491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061510" y="0"/>
                    </a:lnTo>
                    <a:cubicBezTo>
                      <a:pt x="5130090" y="0"/>
                      <a:pt x="5185970" y="55880"/>
                      <a:pt x="5185970" y="124460"/>
                    </a:cubicBezTo>
                    <a:lnTo>
                      <a:pt x="5185970" y="749188"/>
                    </a:lnTo>
                    <a:cubicBezTo>
                      <a:pt x="5185970" y="817768"/>
                      <a:pt x="5130090" y="873648"/>
                      <a:pt x="5061510" y="873648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44" name="TextBox 44"/>
            <p:cNvSpPr txBox="1"/>
            <p:nvPr/>
          </p:nvSpPr>
          <p:spPr>
            <a:xfrm>
              <a:off x="318240" y="215075"/>
              <a:ext cx="4106767" cy="78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66"/>
                </a:lnSpc>
              </a:pPr>
              <a:r>
                <a:rPr lang="en-US" sz="1700" dirty="0" err="1">
                  <a:solidFill>
                    <a:srgbClr val="1A3668"/>
                  </a:solidFill>
                  <a:latin typeface="Open Sauce Bold"/>
                </a:rPr>
                <a:t>Enfatizar</a:t>
              </a:r>
              <a:r>
                <a:rPr lang="en-US" sz="1700" dirty="0">
                  <a:solidFill>
                    <a:srgbClr val="1A3668"/>
                  </a:solidFill>
                  <a:latin typeface="Open Sauce Bold"/>
                </a:rPr>
                <a:t> los </a:t>
              </a:r>
              <a:r>
                <a:rPr lang="en-US" sz="1700" dirty="0" err="1">
                  <a:solidFill>
                    <a:srgbClr val="1A3668"/>
                  </a:solidFill>
                  <a:latin typeface="Open Sauce Bold"/>
                </a:rPr>
                <a:t>programas</a:t>
              </a:r>
              <a:r>
                <a:rPr lang="en-US" sz="1700" dirty="0">
                  <a:solidFill>
                    <a:srgbClr val="1A3668"/>
                  </a:solidFill>
                  <a:latin typeface="Open Sauce Bold"/>
                </a:rPr>
                <a:t> DEI
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47439" y="4373572"/>
            <a:ext cx="2908290" cy="762841"/>
            <a:chOff x="0" y="0"/>
            <a:chExt cx="3877720" cy="1017121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3877720" cy="810221"/>
              <a:chOff x="0" y="0"/>
              <a:chExt cx="4041574" cy="844457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041574" cy="844457"/>
              </a:xfrm>
              <a:custGeom>
                <a:avLst/>
                <a:gdLst/>
                <a:ahLst/>
                <a:cxnLst/>
                <a:rect l="l" t="t" r="r" b="b"/>
                <a:pathLst>
                  <a:path w="4041574" h="844457">
                    <a:moveTo>
                      <a:pt x="3917114" y="844457"/>
                    </a:moveTo>
                    <a:lnTo>
                      <a:pt x="124460" y="844457"/>
                    </a:lnTo>
                    <a:cubicBezTo>
                      <a:pt x="55880" y="844457"/>
                      <a:pt x="0" y="788577"/>
                      <a:pt x="0" y="71999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17114" y="0"/>
                    </a:lnTo>
                    <a:cubicBezTo>
                      <a:pt x="3985694" y="0"/>
                      <a:pt x="4041574" y="55880"/>
                      <a:pt x="4041574" y="124460"/>
                    </a:cubicBezTo>
                    <a:lnTo>
                      <a:pt x="4041574" y="719997"/>
                    </a:lnTo>
                    <a:cubicBezTo>
                      <a:pt x="4041574" y="788577"/>
                      <a:pt x="3985694" y="844457"/>
                      <a:pt x="3917114" y="844457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261832" y="227588"/>
              <a:ext cx="3378843" cy="78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61"/>
                </a:lnSpc>
              </a:pPr>
              <a:r>
                <a:rPr lang="en-US" sz="1816" dirty="0" err="1">
                  <a:solidFill>
                    <a:srgbClr val="1A3668"/>
                  </a:solidFill>
                  <a:latin typeface="Open Sauce Bold"/>
                </a:rPr>
                <a:t>Comunicación</a:t>
              </a:r>
              <a:r>
                <a:rPr lang="en-US" sz="1816" dirty="0">
                  <a:solidFill>
                    <a:srgbClr val="1A3668"/>
                  </a:solidFill>
                  <a:latin typeface="Open Sauce Bold"/>
                </a:rPr>
                <a:t> DEI
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029163" y="7182899"/>
            <a:ext cx="2726058" cy="604806"/>
            <a:chOff x="0" y="0"/>
            <a:chExt cx="3634744" cy="80640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634744" cy="806408"/>
              <a:chOff x="0" y="0"/>
              <a:chExt cx="3999402" cy="887311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3999402" cy="887311"/>
              </a:xfrm>
              <a:custGeom>
                <a:avLst/>
                <a:gdLst/>
                <a:ahLst/>
                <a:cxnLst/>
                <a:rect l="l" t="t" r="r" b="b"/>
                <a:pathLst>
                  <a:path w="3999402" h="887311">
                    <a:moveTo>
                      <a:pt x="3874942" y="887311"/>
                    </a:moveTo>
                    <a:lnTo>
                      <a:pt x="124460" y="887311"/>
                    </a:lnTo>
                    <a:cubicBezTo>
                      <a:pt x="55880" y="887311"/>
                      <a:pt x="0" y="831431"/>
                      <a:pt x="0" y="76285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74943" y="0"/>
                    </a:lnTo>
                    <a:cubicBezTo>
                      <a:pt x="3943522" y="0"/>
                      <a:pt x="3999402" y="55880"/>
                      <a:pt x="3999402" y="124460"/>
                    </a:cubicBezTo>
                    <a:lnTo>
                      <a:pt x="3999402" y="762851"/>
                    </a:lnTo>
                    <a:cubicBezTo>
                      <a:pt x="3999402" y="831431"/>
                      <a:pt x="3943522" y="887311"/>
                      <a:pt x="3874943" y="887311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52" name="TextBox 52"/>
            <p:cNvSpPr txBox="1"/>
            <p:nvPr/>
          </p:nvSpPr>
          <p:spPr>
            <a:xfrm>
              <a:off x="245427" y="215075"/>
              <a:ext cx="3167125" cy="396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96"/>
                </a:lnSpc>
              </a:pPr>
              <a:r>
                <a:rPr lang="en-US" sz="1920" dirty="0" err="1">
                  <a:solidFill>
                    <a:srgbClr val="1A3668"/>
                  </a:solidFill>
                  <a:latin typeface="Open Sauce Bold"/>
                </a:rPr>
                <a:t>Monitorear</a:t>
              </a:r>
              <a:r>
                <a:rPr lang="en-US" sz="1920" dirty="0">
                  <a:solidFill>
                    <a:srgbClr val="1A3668"/>
                  </a:solidFill>
                  <a:latin typeface="Open Sauce Bold"/>
                </a:rPr>
                <a:t> DEI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7198765" y="315236"/>
            <a:ext cx="925949" cy="713464"/>
            <a:chOff x="0" y="0"/>
            <a:chExt cx="1234598" cy="951285"/>
          </a:xfrm>
        </p:grpSpPr>
        <p:grpSp>
          <p:nvGrpSpPr>
            <p:cNvPr id="54" name="Group 54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56" name="TextBox 56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13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9896" y="0"/>
            <a:ext cx="18544506" cy="2121130"/>
            <a:chOff x="0" y="0"/>
            <a:chExt cx="9520195" cy="1088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20196" cy="1088925"/>
            </a:xfrm>
            <a:custGeom>
              <a:avLst/>
              <a:gdLst/>
              <a:ahLst/>
              <a:cxnLst/>
              <a:rect l="l" t="t" r="r" b="b"/>
              <a:pathLst>
                <a:path w="9520196" h="1088925">
                  <a:moveTo>
                    <a:pt x="9395735" y="1088925"/>
                  </a:moveTo>
                  <a:lnTo>
                    <a:pt x="124460" y="1088925"/>
                  </a:lnTo>
                  <a:cubicBezTo>
                    <a:pt x="55880" y="1088925"/>
                    <a:pt x="0" y="1033045"/>
                    <a:pt x="0" y="9644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395735" y="0"/>
                  </a:lnTo>
                  <a:cubicBezTo>
                    <a:pt x="9464315" y="0"/>
                    <a:pt x="9520196" y="55880"/>
                    <a:pt x="9520196" y="124460"/>
                  </a:cubicBezTo>
                  <a:lnTo>
                    <a:pt x="9520196" y="964465"/>
                  </a:lnTo>
                  <a:cubicBezTo>
                    <a:pt x="9520196" y="1033045"/>
                    <a:pt x="9464315" y="1088925"/>
                    <a:pt x="9395735" y="1088925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41409" y="439847"/>
            <a:ext cx="16230704" cy="1694691"/>
            <a:chOff x="0" y="0"/>
            <a:chExt cx="21640939" cy="225958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1640939" cy="1570274"/>
              <a:chOff x="0" y="0"/>
              <a:chExt cx="9490286" cy="68861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9490286" cy="688618"/>
              </a:xfrm>
              <a:custGeom>
                <a:avLst/>
                <a:gdLst/>
                <a:ahLst/>
                <a:cxnLst/>
                <a:rect l="l" t="t" r="r" b="b"/>
                <a:pathLst>
                  <a:path w="9490286" h="688618">
                    <a:moveTo>
                      <a:pt x="9365826" y="688618"/>
                    </a:moveTo>
                    <a:lnTo>
                      <a:pt x="124460" y="688618"/>
                    </a:lnTo>
                    <a:cubicBezTo>
                      <a:pt x="55880" y="688618"/>
                      <a:pt x="0" y="632738"/>
                      <a:pt x="0" y="56415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365826" y="0"/>
                    </a:lnTo>
                    <a:cubicBezTo>
                      <a:pt x="9434406" y="0"/>
                      <a:pt x="9490286" y="55880"/>
                      <a:pt x="9490286" y="124460"/>
                    </a:cubicBezTo>
                    <a:lnTo>
                      <a:pt x="9490286" y="564158"/>
                    </a:lnTo>
                    <a:cubicBezTo>
                      <a:pt x="9490286" y="632738"/>
                      <a:pt x="9434406" y="688618"/>
                      <a:pt x="9365826" y="688618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658928" y="249549"/>
              <a:ext cx="18323082" cy="2010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6110"/>
                </a:lnSpc>
              </a:pPr>
              <a:r>
                <a:rPr lang="en-US" sz="4700" dirty="0" err="1">
                  <a:solidFill>
                    <a:srgbClr val="1A3668"/>
                  </a:solidFill>
                  <a:latin typeface="Open Sauce SemiBold Bold"/>
                </a:rPr>
                <a:t>Actualizar</a:t>
              </a:r>
              <a:r>
                <a:rPr lang="en-US" sz="4700" dirty="0">
                  <a:solidFill>
                    <a:srgbClr val="1A3668"/>
                  </a:solidFill>
                  <a:latin typeface="Open Sauce SemiBold Bold"/>
                </a:rPr>
                <a:t> los </a:t>
              </a:r>
              <a:r>
                <a:rPr lang="en-US" sz="4700" dirty="0" err="1">
                  <a:solidFill>
                    <a:srgbClr val="1A3668"/>
                  </a:solidFill>
                  <a:latin typeface="Open Sauce SemiBold Bold"/>
                </a:rPr>
                <a:t>resultados</a:t>
              </a:r>
              <a:r>
                <a:rPr lang="en-US" sz="4700" dirty="0">
                  <a:solidFill>
                    <a:srgbClr val="1A3668"/>
                  </a:solidFill>
                  <a:latin typeface="Open Sauce SemiBold Bold"/>
                </a:rPr>
                <a:t> </a:t>
              </a:r>
              <a:r>
                <a:rPr lang="en-US" sz="4700" dirty="0" err="1">
                  <a:solidFill>
                    <a:srgbClr val="1A3668"/>
                  </a:solidFill>
                  <a:latin typeface="Open Sauce SemiBold Bold"/>
                </a:rPr>
                <a:t>equitativos</a:t>
              </a:r>
              <a:r>
                <a:rPr lang="en-US" sz="4700" dirty="0">
                  <a:solidFill>
                    <a:srgbClr val="1A3668"/>
                  </a:solidFill>
                  <a:latin typeface="Open Sauce SemiBold Bold"/>
                </a:rPr>
                <a:t>
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5540" y="2404127"/>
            <a:ext cx="1587283" cy="1629210"/>
            <a:chOff x="0" y="0"/>
            <a:chExt cx="2116378" cy="217228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116378" cy="2172280"/>
              <a:chOff x="0" y="0"/>
              <a:chExt cx="908551" cy="9325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FF66C4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32511" y="210879"/>
              <a:ext cx="1651356" cy="1749781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4205743" y="6080972"/>
            <a:ext cx="1753891" cy="1800219"/>
            <a:chOff x="0" y="0"/>
            <a:chExt cx="2338522" cy="240029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338522" cy="2400292"/>
              <a:chOff x="0" y="0"/>
              <a:chExt cx="908551" cy="9325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8C52FF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9935" y="363068"/>
              <a:ext cx="1778651" cy="1674155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865616" y="2354935"/>
            <a:ext cx="1683136" cy="1727595"/>
            <a:chOff x="0" y="0"/>
            <a:chExt cx="2244182" cy="230346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244182" cy="2303460"/>
              <a:chOff x="0" y="0"/>
              <a:chExt cx="908551" cy="93255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4C9F38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3825" y="262799"/>
              <a:ext cx="1596532" cy="1671761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1755449" y="6080972"/>
            <a:ext cx="1657799" cy="1701588"/>
            <a:chOff x="0" y="0"/>
            <a:chExt cx="2210399" cy="2268785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2210399" cy="2268785"/>
              <a:chOff x="0" y="0"/>
              <a:chExt cx="908551" cy="93255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FD9D24"/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3126" y="261677"/>
              <a:ext cx="2004146" cy="1643400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7198765" y="315236"/>
            <a:ext cx="925949" cy="713464"/>
            <a:chOff x="0" y="0"/>
            <a:chExt cx="1234598" cy="9512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14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318651" y="2354935"/>
            <a:ext cx="1650699" cy="1727595"/>
            <a:chOff x="0" y="0"/>
            <a:chExt cx="2200932" cy="230346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2200932" cy="2303460"/>
              <a:chOff x="0" y="0"/>
              <a:chExt cx="891041" cy="93255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9104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891041" h="932550">
                    <a:moveTo>
                      <a:pt x="76658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66581" y="0"/>
                    </a:lnTo>
                    <a:cubicBezTo>
                      <a:pt x="835161" y="0"/>
                      <a:pt x="891041" y="55880"/>
                      <a:pt x="891041" y="124460"/>
                    </a:cubicBezTo>
                    <a:lnTo>
                      <a:pt x="891041" y="808090"/>
                    </a:lnTo>
                    <a:cubicBezTo>
                      <a:pt x="891041" y="876670"/>
                      <a:pt x="835161" y="932550"/>
                      <a:pt x="766581" y="932550"/>
                    </a:cubicBezTo>
                    <a:close/>
                  </a:path>
                </a:pathLst>
              </a:custGeom>
              <a:solidFill>
                <a:srgbClr val="26BDE2"/>
              </a:solidFill>
            </p:spPr>
          </p:sp>
        </p:grpSp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0420" y="377253"/>
              <a:ext cx="2018089" cy="1561496"/>
            </a:xfrm>
            <a:prstGeom prst="rect">
              <a:avLst/>
            </a:prstGeom>
          </p:spPr>
        </p:pic>
      </p:grpSp>
      <p:sp>
        <p:nvSpPr>
          <p:cNvPr id="32" name="TextBox 32"/>
          <p:cNvSpPr txBox="1"/>
          <p:nvPr/>
        </p:nvSpPr>
        <p:spPr>
          <a:xfrm>
            <a:off x="1751746" y="8143604"/>
            <a:ext cx="6566904" cy="115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-90" dirty="0" err="1">
                <a:solidFill>
                  <a:srgbClr val="1A3668"/>
                </a:solidFill>
                <a:latin typeface="Open Sauce Bold"/>
              </a:rPr>
              <a:t>Basado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Open Sauce Bold"/>
              </a:rPr>
              <a:t>en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Open Sauce Bold"/>
              </a:rPr>
              <a:t>activos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: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ver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las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diferencias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culturales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como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mejoras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, no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como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detractores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.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
</a:t>
            </a:r>
            <a:endParaRPr lang="en-US" sz="2199" spc="-90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57818" y="4251973"/>
            <a:ext cx="4804782" cy="188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8"/>
              </a:lnSpc>
            </a:pP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Open Sauce Bold"/>
              </a:rPr>
              <a:t>Equidad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Open Sauce Bold"/>
              </a:rPr>
              <a:t>basada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Open Sauce Bold"/>
              </a:rPr>
              <a:t>en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Open Sauce Bold"/>
              </a:rPr>
              <a:t>datos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: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análisis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de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datos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desglosados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por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raza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,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etnia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, 
y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otros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marcadores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de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identidad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.</a:t>
            </a:r>
            <a:r>
              <a:rPr lang="en-US" sz="2199" b="1" spc="-90" dirty="0">
                <a:solidFill>
                  <a:srgbClr val="1A3668"/>
                </a:solidFill>
                <a:latin typeface="Open Sauce Bold"/>
              </a:rPr>
              <a:t>
</a:t>
            </a:r>
            <a:r>
              <a:rPr lang="en-US" sz="1759" spc="-72" dirty="0">
                <a:solidFill>
                  <a:srgbClr val="1A3668"/>
                </a:solidFill>
                <a:latin typeface="Open Sauce"/>
              </a:rPr>
              <a:t> </a:t>
            </a:r>
          </a:p>
          <a:p>
            <a:pPr>
              <a:lnSpc>
                <a:spcPts val="2462"/>
              </a:lnSpc>
            </a:pPr>
            <a:endParaRPr lang="en-US" sz="1759" spc="-72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670639" y="4158403"/>
            <a:ext cx="6946722" cy="2074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 Un </a:t>
            </a:r>
            <a:r>
              <a:rPr lang="en-US" sz="2199" spc="-90" dirty="0" err="1">
                <a:solidFill>
                  <a:srgbClr val="1A3668"/>
                </a:solidFill>
                <a:latin typeface="Open Sauce Bold"/>
              </a:rPr>
              <a:t>ciclo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Open Sauce Bold"/>
              </a:rPr>
              <a:t>inclusivo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 de </a:t>
            </a:r>
            <a:r>
              <a:rPr lang="en-US" sz="2199" spc="-90" dirty="0" err="1">
                <a:solidFill>
                  <a:srgbClr val="1A3668"/>
                </a:solidFill>
                <a:latin typeface="Open Sauce Bold"/>
              </a:rPr>
              <a:t>mejora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: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monitoreo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integral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intencional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,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presentación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de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informes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y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abordando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las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brechas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persistentes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de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acceso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y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logro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en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una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amplia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gama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 de </a:t>
            </a:r>
            <a:r>
              <a:rPr lang="en-US" sz="2199" spc="-90" dirty="0" err="1">
                <a:solidFill>
                  <a:srgbClr val="1A3668"/>
                </a:solidFill>
                <a:latin typeface=""/>
              </a:rPr>
              <a:t>indicadores</a:t>
            </a:r>
            <a:r>
              <a:rPr lang="en-US" sz="2199" spc="-90" dirty="0">
                <a:solidFill>
                  <a:srgbClr val="1A3668"/>
                </a:solidFill>
                <a:latin typeface=""/>
              </a:rPr>
              <a:t>.</a:t>
            </a:r>
            <a:r>
              <a:rPr lang="en-US" sz="2199" spc="-90" dirty="0">
                <a:solidFill>
                  <a:srgbClr val="1A3668"/>
                </a:solidFill>
                <a:latin typeface="Open Sauce Bold"/>
              </a:rPr>
              <a:t>
</a:t>
            </a:r>
            <a:endParaRPr lang="en-US" sz="2199" spc="-90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871482" y="4223398"/>
            <a:ext cx="5253232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389" spc="-97" dirty="0">
                <a:solidFill>
                  <a:srgbClr val="1A3668"/>
                </a:solidFill>
                <a:latin typeface="Open Sauce Bold"/>
              </a:rPr>
              <a:t>SEL </a:t>
            </a:r>
            <a:r>
              <a:rPr lang="en-US" sz="2389" spc="-97" dirty="0" err="1">
                <a:solidFill>
                  <a:srgbClr val="1A3668"/>
                </a:solidFill>
                <a:latin typeface="Open Sauce Bold"/>
              </a:rPr>
              <a:t>equitativo</a:t>
            </a:r>
            <a:r>
              <a:rPr lang="en-US" sz="2389" spc="-97" dirty="0">
                <a:solidFill>
                  <a:srgbClr val="1A3668"/>
                </a:solidFill>
                <a:latin typeface="Open Sauce Bold"/>
              </a:rPr>
              <a:t>: </a:t>
            </a:r>
            <a:r>
              <a:rPr lang="en-US" sz="2389" spc="-97" dirty="0">
                <a:solidFill>
                  <a:srgbClr val="1A3668"/>
                </a:solidFill>
                <a:latin typeface=""/>
              </a:rPr>
              <a:t>un </a:t>
            </a:r>
            <a:r>
              <a:rPr lang="en-US" sz="2389" spc="-97" dirty="0" err="1">
                <a:solidFill>
                  <a:srgbClr val="1A3668"/>
                </a:solidFill>
                <a:latin typeface=""/>
              </a:rPr>
              <a:t>enfoque</a:t>
            </a:r>
            <a:r>
              <a:rPr lang="en-US" sz="2389" spc="-97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389" spc="-97" dirty="0" err="1">
                <a:solidFill>
                  <a:srgbClr val="1A3668"/>
                </a:solidFill>
                <a:latin typeface=""/>
              </a:rPr>
              <a:t>en</a:t>
            </a:r>
            <a:r>
              <a:rPr lang="en-US" sz="2389" spc="-97" dirty="0">
                <a:solidFill>
                  <a:srgbClr val="1A3668"/>
                </a:solidFill>
                <a:latin typeface=""/>
              </a:rPr>
              <a:t> el </a:t>
            </a:r>
            <a:r>
              <a:rPr lang="en-US" sz="2389" spc="-97" dirty="0" err="1">
                <a:solidFill>
                  <a:srgbClr val="1A3668"/>
                </a:solidFill>
                <a:latin typeface=""/>
              </a:rPr>
              <a:t>desarrollo</a:t>
            </a:r>
            <a:r>
              <a:rPr lang="en-US" sz="2389" spc="-97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389" spc="-97" dirty="0" err="1">
                <a:solidFill>
                  <a:srgbClr val="1A3668"/>
                </a:solidFill>
                <a:latin typeface=""/>
              </a:rPr>
              <a:t>intelectual</a:t>
            </a:r>
            <a:r>
              <a:rPr lang="en-US" sz="2389" spc="-97" dirty="0">
                <a:solidFill>
                  <a:srgbClr val="1A3668"/>
                </a:solidFill>
                <a:latin typeface=""/>
              </a:rPr>
              <a:t> y social de los </a:t>
            </a:r>
            <a:r>
              <a:rPr lang="en-US" sz="2389" spc="-97" dirty="0" err="1">
                <a:solidFill>
                  <a:srgbClr val="1A3668"/>
                </a:solidFill>
                <a:latin typeface=""/>
              </a:rPr>
              <a:t>estudiantes</a:t>
            </a:r>
            <a:r>
              <a:rPr lang="en-US" sz="2389" spc="-97" dirty="0">
                <a:solidFill>
                  <a:srgbClr val="1A3668"/>
                </a:solidFill>
                <a:latin typeface=""/>
              </a:rPr>
              <a:t>.</a:t>
            </a:r>
          </a:p>
          <a:p>
            <a:pPr>
              <a:lnSpc>
                <a:spcPts val="2606"/>
              </a:lnSpc>
            </a:pPr>
            <a:endParaRPr lang="en-US" sz="2389" spc="-97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450125" y="7967650"/>
            <a:ext cx="6475585" cy="155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-87" dirty="0" err="1">
                <a:solidFill>
                  <a:srgbClr val="1A3668"/>
                </a:solidFill>
                <a:latin typeface="Open Sauce Bold"/>
              </a:rPr>
              <a:t>Clima</a:t>
            </a:r>
            <a:r>
              <a:rPr lang="en-US" sz="2199" spc="-87" dirty="0">
                <a:solidFill>
                  <a:srgbClr val="1A3668"/>
                </a:solidFill>
                <a:latin typeface="Open Sauce Bold"/>
              </a:rPr>
              <a:t> y </a:t>
            </a:r>
            <a:r>
              <a:rPr lang="en-US" sz="2199" spc="-87" dirty="0" err="1">
                <a:solidFill>
                  <a:srgbClr val="1A3668"/>
                </a:solidFill>
                <a:latin typeface="Open Sauce Bold"/>
              </a:rPr>
              <a:t>cultura</a:t>
            </a:r>
            <a:r>
              <a:rPr lang="en-US" sz="2199" spc="-87" dirty="0">
                <a:solidFill>
                  <a:srgbClr val="1A3668"/>
                </a:solidFill>
                <a:latin typeface="Open Sauce Bold"/>
              </a:rPr>
              <a:t>: 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una </a:t>
            </a:r>
            <a:r>
              <a:rPr lang="en-US" sz="2199" spc="-87" dirty="0" err="1">
                <a:solidFill>
                  <a:srgbClr val="1A3668"/>
                </a:solidFill>
                <a:latin typeface=""/>
              </a:rPr>
              <a:t>comunidad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87" dirty="0" err="1">
                <a:solidFill>
                  <a:srgbClr val="1A3668"/>
                </a:solidFill>
                <a:latin typeface=""/>
              </a:rPr>
              <a:t>acogedora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 que </a:t>
            </a:r>
            <a:r>
              <a:rPr lang="en-US" sz="2199" spc="-87" dirty="0" err="1">
                <a:solidFill>
                  <a:srgbClr val="1A3668"/>
                </a:solidFill>
                <a:latin typeface=""/>
              </a:rPr>
              <a:t>involucra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87" dirty="0" err="1">
                <a:solidFill>
                  <a:srgbClr val="1A3668"/>
                </a:solidFill>
                <a:latin typeface=""/>
              </a:rPr>
              <a:t>toda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87" dirty="0" err="1">
                <a:solidFill>
                  <a:srgbClr val="1A3668"/>
                </a:solidFill>
                <a:latin typeface=""/>
              </a:rPr>
              <a:t>su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87" dirty="0" err="1">
                <a:solidFill>
                  <a:srgbClr val="1A3668"/>
                </a:solidFill>
                <a:latin typeface=""/>
              </a:rPr>
              <a:t>diversidad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 al </a:t>
            </a:r>
            <a:r>
              <a:rPr lang="en-US" sz="2199" spc="-87" dirty="0" err="1">
                <a:solidFill>
                  <a:srgbClr val="1A3668"/>
                </a:solidFill>
                <a:latin typeface=""/>
              </a:rPr>
              <a:t>servicio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 del </a:t>
            </a:r>
            <a:r>
              <a:rPr lang="en-US" sz="2199" spc="-87" dirty="0" err="1">
                <a:solidFill>
                  <a:srgbClr val="1A3668"/>
                </a:solidFill>
                <a:latin typeface=""/>
              </a:rPr>
              <a:t>aprendizaje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 </a:t>
            </a:r>
            <a:r>
              <a:rPr lang="en-US" sz="2199" spc="-87" dirty="0" err="1">
                <a:solidFill>
                  <a:srgbClr val="1A3668"/>
                </a:solidFill>
                <a:latin typeface=""/>
              </a:rPr>
              <a:t>estudiantil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 y </a:t>
            </a:r>
            <a:r>
              <a:rPr lang="en-US" sz="2199" spc="-87" dirty="0" err="1">
                <a:solidFill>
                  <a:srgbClr val="1A3668"/>
                </a:solidFill>
                <a:latin typeface=""/>
              </a:rPr>
              <a:t>organizacional</a:t>
            </a:r>
            <a:r>
              <a:rPr lang="en-US" sz="2199" spc="-87" dirty="0">
                <a:solidFill>
                  <a:srgbClr val="1A3668"/>
                </a:solidFill>
                <a:latin typeface=""/>
              </a:rPr>
              <a:t>. </a:t>
            </a:r>
            <a:r>
              <a:rPr lang="en-US" sz="2199" spc="-87" dirty="0">
                <a:solidFill>
                  <a:srgbClr val="1A3668"/>
                </a:solidFill>
                <a:latin typeface="Open Sauce Bold"/>
              </a:rPr>
              <a:t>
</a:t>
            </a:r>
            <a:endParaRPr lang="en-US" sz="2199" spc="-87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380482" y="9417563"/>
            <a:ext cx="4588867" cy="364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2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Open Sauce"/>
              </a:rPr>
              <a:t>https://www.miltonps.org/about/equity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182638" y="9314100"/>
            <a:ext cx="11148246" cy="1287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7"/>
              </a:lnSpc>
              <a:spcBef>
                <a:spcPct val="0"/>
              </a:spcBef>
            </a:pPr>
            <a:r>
              <a:rPr lang="en-US" dirty="0"/>
              <a:t>
</a:t>
            </a:r>
            <a:r>
              <a:rPr lang="en-US" dirty="0" err="1"/>
              <a:t>Lograr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educativos</a:t>
            </a:r>
            <a:r>
              <a:rPr lang="en-US" dirty="0"/>
              <a:t> </a:t>
            </a:r>
            <a:r>
              <a:rPr lang="en-US" dirty="0" err="1"/>
              <a:t>equitativos</a:t>
            </a:r>
            <a:r>
              <a:rPr lang="en-US" dirty="0"/>
              <a:t> con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estudiantes</a:t>
            </a:r>
            <a:r>
              <a:rPr lang="en-US" dirty="0"/>
              <a:t> ... https://</a:t>
            </a:r>
            <a:r>
              <a:rPr lang="en-US" dirty="0" err="1"/>
              <a:t>www.aacu.org</a:t>
            </a:r>
            <a:r>
              <a:rPr lang="en-US" dirty="0"/>
              <a:t> 
</a:t>
            </a:r>
            <a:endParaRPr lang="en-US" sz="1900" dirty="0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36427" y="895478"/>
            <a:ext cx="5270468" cy="1651051"/>
            <a:chOff x="0" y="0"/>
            <a:chExt cx="7027290" cy="220140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303964" cy="1531327"/>
              <a:chOff x="0" y="0"/>
              <a:chExt cx="2764502" cy="6715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64502" cy="671539"/>
              </a:xfrm>
              <a:custGeom>
                <a:avLst/>
                <a:gdLst/>
                <a:ahLst/>
                <a:cxnLst/>
                <a:rect l="l" t="t" r="r" b="b"/>
                <a:pathLst>
                  <a:path w="2764502" h="671539">
                    <a:moveTo>
                      <a:pt x="2640042" y="671539"/>
                    </a:moveTo>
                    <a:lnTo>
                      <a:pt x="124460" y="671539"/>
                    </a:lnTo>
                    <a:cubicBezTo>
                      <a:pt x="55880" y="671539"/>
                      <a:pt x="0" y="615659"/>
                      <a:pt x="0" y="5470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40042" y="0"/>
                    </a:lnTo>
                    <a:cubicBezTo>
                      <a:pt x="2708622" y="0"/>
                      <a:pt x="2764502" y="55880"/>
                      <a:pt x="2764502" y="124460"/>
                    </a:cubicBezTo>
                    <a:lnTo>
                      <a:pt x="2764502" y="547079"/>
                    </a:lnTo>
                    <a:cubicBezTo>
                      <a:pt x="2764502" y="615659"/>
                      <a:pt x="2708622" y="671539"/>
                      <a:pt x="2640042" y="671539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63783" y="259075"/>
              <a:ext cx="6463507" cy="1942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5850"/>
                </a:lnSpc>
              </a:pPr>
              <a:r>
                <a:rPr lang="en-US" sz="4000" dirty="0">
                  <a:solidFill>
                    <a:srgbClr val="1A3668"/>
                  </a:solidFill>
                  <a:latin typeface="Open Sauce SemiBold Bold"/>
                </a:rPr>
                <a:t>Pasos de </a:t>
              </a:r>
              <a:r>
                <a:rPr lang="en-US" sz="4000" dirty="0" err="1">
                  <a:solidFill>
                    <a:srgbClr val="1A3668"/>
                  </a:solidFill>
                  <a:latin typeface="Open Sauce SemiBold Bold"/>
                </a:rPr>
                <a:t>acción</a:t>
              </a:r>
              <a:r>
                <a:rPr lang="en-US" sz="4500" dirty="0">
                  <a:solidFill>
                    <a:srgbClr val="1A3668"/>
                  </a:solidFill>
                  <a:latin typeface="Open Sauce SemiBold Bold"/>
                </a:rPr>
                <a:t>
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779738" y="2315125"/>
            <a:ext cx="5479562" cy="5479562"/>
            <a:chOff x="0" y="0"/>
            <a:chExt cx="7306083" cy="730608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306083" cy="730608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174163" y="1160227"/>
              <a:ext cx="4957758" cy="3680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73"/>
                </a:lnSpc>
                <a:spcBef>
                  <a:spcPct val="0"/>
                </a:spcBef>
              </a:pPr>
              <a:r>
                <a:rPr lang="en-US" sz="3909" dirty="0" err="1">
                  <a:solidFill>
                    <a:srgbClr val="E8AF31"/>
                  </a:solidFill>
                  <a:latin typeface="Open Sauce Bold"/>
                </a:rPr>
                <a:t>Actualizar</a:t>
              </a:r>
              <a:r>
                <a:rPr lang="en-US" sz="3909" dirty="0">
                  <a:solidFill>
                    <a:srgbClr val="E8AF31"/>
                  </a:solidFill>
                  <a:latin typeface="Open Sauce Bold"/>
                </a:rPr>
                <a:t> 
</a:t>
              </a:r>
              <a:r>
                <a:rPr lang="en-US" sz="3909" dirty="0" err="1">
                  <a:solidFill>
                    <a:srgbClr val="E8AF31"/>
                  </a:solidFill>
                  <a:latin typeface="Open Sauce Bold"/>
                </a:rPr>
                <a:t>Resultados</a:t>
              </a:r>
              <a:r>
                <a:rPr lang="en-US" sz="3909" dirty="0">
                  <a:solidFill>
                    <a:srgbClr val="E8AF31"/>
                  </a:solidFill>
                  <a:latin typeface="Open Sauce Bold"/>
                </a:rPr>
                <a:t> </a:t>
              </a:r>
              <a:r>
                <a:rPr lang="en-US" sz="3909" dirty="0" err="1">
                  <a:solidFill>
                    <a:srgbClr val="E8AF31"/>
                  </a:solidFill>
                  <a:latin typeface="Open Sauce Bold"/>
                </a:rPr>
                <a:t>equitativos</a:t>
              </a:r>
              <a:r>
                <a:rPr lang="en-US" sz="3909" dirty="0">
                  <a:solidFill>
                    <a:srgbClr val="E8AF31"/>
                  </a:solidFill>
                  <a:latin typeface="Open Sauce Bold"/>
                </a:rPr>
                <a:t>
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00393" y="2366349"/>
              <a:ext cx="2535439" cy="261722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40169" y="9616645"/>
            <a:ext cx="13360244" cy="67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3"/>
              </a:lnSpc>
            </a:pPr>
            <a:r>
              <a:rPr lang="en-US" sz="1273">
                <a:solidFill>
                  <a:srgbClr val="000000"/>
                </a:solidFill>
                <a:latin typeface="Antic"/>
              </a:rPr>
              <a:t>In Pursuit of Equality: A Framework for Equity Strategies in Personalized, Competency-Based Education, June 17</a:t>
            </a:r>
          </a:p>
          <a:p>
            <a:pPr algn="ctr">
              <a:lnSpc>
                <a:spcPts val="1783"/>
              </a:lnSpc>
            </a:pPr>
            <a:r>
              <a:rPr lang="en-US" sz="1273">
                <a:solidFill>
                  <a:srgbClr val="000000"/>
                </a:solidFill>
                <a:latin typeface="Antic"/>
              </a:rPr>
              <a:t>https://aurora-institute.org/</a:t>
            </a:r>
          </a:p>
          <a:p>
            <a:pPr algn="ctr">
              <a:lnSpc>
                <a:spcPts val="1783"/>
              </a:lnSpc>
            </a:pPr>
            <a:endParaRPr lang="en-US" sz="1273">
              <a:solidFill>
                <a:srgbClr val="000000"/>
              </a:solidFill>
              <a:latin typeface="Antic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647143" y="895478"/>
            <a:ext cx="10746790" cy="1148495"/>
            <a:chOff x="0" y="0"/>
            <a:chExt cx="12536373" cy="13397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36373" cy="1339745"/>
            </a:xfrm>
            <a:custGeom>
              <a:avLst/>
              <a:gdLst/>
              <a:ahLst/>
              <a:cxnLst/>
              <a:rect l="l" t="t" r="r" b="b"/>
              <a:pathLst>
                <a:path w="12536373" h="1339745">
                  <a:moveTo>
                    <a:pt x="12411912" y="1339745"/>
                  </a:moveTo>
                  <a:lnTo>
                    <a:pt x="124460" y="1339745"/>
                  </a:lnTo>
                  <a:cubicBezTo>
                    <a:pt x="55880" y="1339745"/>
                    <a:pt x="0" y="1283865"/>
                    <a:pt x="0" y="1215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11913" y="0"/>
                  </a:lnTo>
                  <a:cubicBezTo>
                    <a:pt x="12480492" y="0"/>
                    <a:pt x="12536373" y="55880"/>
                    <a:pt x="12536373" y="124460"/>
                  </a:cubicBezTo>
                  <a:lnTo>
                    <a:pt x="12536373" y="1215285"/>
                  </a:lnTo>
                  <a:cubicBezTo>
                    <a:pt x="12536373" y="1283865"/>
                    <a:pt x="12480492" y="1339745"/>
                    <a:pt x="12411913" y="1339745"/>
                  </a:cubicBezTo>
                  <a:close/>
                </a:path>
              </a:pathLst>
            </a:custGeom>
            <a:solidFill>
              <a:srgbClr val="E8AF31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841028" y="1000125"/>
            <a:ext cx="10562454" cy="131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Asegurar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resultados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igualmente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altos para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todos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los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participantes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en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nuestro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sistema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educativo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,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eliminando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la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previsibilidad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del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éxito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o los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fracasos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que se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correlacionan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con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cualquier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factor social o cultural.
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838303" y="152545"/>
            <a:ext cx="4823459" cy="742933"/>
            <a:chOff x="0" y="0"/>
            <a:chExt cx="5320203" cy="8194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20204" cy="819444"/>
            </a:xfrm>
            <a:custGeom>
              <a:avLst/>
              <a:gdLst/>
              <a:ahLst/>
              <a:cxnLst/>
              <a:rect l="l" t="t" r="r" b="b"/>
              <a:pathLst>
                <a:path w="5320204" h="819444">
                  <a:moveTo>
                    <a:pt x="5195743" y="819444"/>
                  </a:moveTo>
                  <a:lnTo>
                    <a:pt x="124460" y="819444"/>
                  </a:lnTo>
                  <a:cubicBezTo>
                    <a:pt x="55880" y="819444"/>
                    <a:pt x="0" y="763564"/>
                    <a:pt x="0" y="6949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95744" y="0"/>
                  </a:lnTo>
                  <a:cubicBezTo>
                    <a:pt x="5264324" y="0"/>
                    <a:pt x="5320204" y="55880"/>
                    <a:pt x="5320204" y="124460"/>
                  </a:cubicBezTo>
                  <a:lnTo>
                    <a:pt x="5320204" y="694984"/>
                  </a:lnTo>
                  <a:cubicBezTo>
                    <a:pt x="5320204" y="763564"/>
                    <a:pt x="5264324" y="819444"/>
                    <a:pt x="5195744" y="819444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47143" y="3015250"/>
            <a:ext cx="10756340" cy="1237355"/>
            <a:chOff x="0" y="0"/>
            <a:chExt cx="12735337" cy="14650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735337" cy="1465009"/>
            </a:xfrm>
            <a:custGeom>
              <a:avLst/>
              <a:gdLst/>
              <a:ahLst/>
              <a:cxnLst/>
              <a:rect l="l" t="t" r="r" b="b"/>
              <a:pathLst>
                <a:path w="12735337" h="1465009">
                  <a:moveTo>
                    <a:pt x="12610878" y="1465009"/>
                  </a:moveTo>
                  <a:lnTo>
                    <a:pt x="124460" y="1465009"/>
                  </a:lnTo>
                  <a:cubicBezTo>
                    <a:pt x="55880" y="1465009"/>
                    <a:pt x="0" y="1409129"/>
                    <a:pt x="0" y="13405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10878" y="0"/>
                  </a:lnTo>
                  <a:cubicBezTo>
                    <a:pt x="12679457" y="0"/>
                    <a:pt x="12735337" y="55880"/>
                    <a:pt x="12735337" y="124460"/>
                  </a:cubicBezTo>
                  <a:lnTo>
                    <a:pt x="12735337" y="1340549"/>
                  </a:lnTo>
                  <a:cubicBezTo>
                    <a:pt x="12735337" y="1409129"/>
                    <a:pt x="12679457" y="1465009"/>
                    <a:pt x="12610878" y="1465009"/>
                  </a:cubicBezTo>
                  <a:close/>
                </a:path>
              </a:pathLst>
            </a:custGeom>
            <a:solidFill>
              <a:srgbClr val="E8AF31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758738" y="3302983"/>
            <a:ext cx="10199705" cy="97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1"/>
              </a:lnSpc>
            </a:pP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Analizar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e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interrumpir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las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prácticas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inequitativas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,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examinar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los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sesgos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y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crear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entornos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escolares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multiculturales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inclusivos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para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adultos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 y </a:t>
            </a:r>
            <a:r>
              <a:rPr lang="en-US" sz="1977" dirty="0" err="1">
                <a:solidFill>
                  <a:srgbClr val="1A3668"/>
                </a:solidFill>
                <a:latin typeface="Open Sauce Bold"/>
              </a:rPr>
              <a:t>niños</a:t>
            </a:r>
            <a:r>
              <a:rPr lang="en-US" sz="1977" dirty="0">
                <a:solidFill>
                  <a:srgbClr val="1A3668"/>
                </a:solidFill>
                <a:latin typeface="Open Sauce Bold"/>
              </a:rPr>
              <a:t>.
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659718" y="2315125"/>
            <a:ext cx="5002044" cy="859316"/>
            <a:chOff x="0" y="0"/>
            <a:chExt cx="4337111" cy="74508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7111" cy="745086"/>
            </a:xfrm>
            <a:custGeom>
              <a:avLst/>
              <a:gdLst/>
              <a:ahLst/>
              <a:cxnLst/>
              <a:rect l="l" t="t" r="r" b="b"/>
              <a:pathLst>
                <a:path w="4337111" h="745086">
                  <a:moveTo>
                    <a:pt x="4212651" y="745085"/>
                  </a:moveTo>
                  <a:lnTo>
                    <a:pt x="124460" y="745085"/>
                  </a:lnTo>
                  <a:cubicBezTo>
                    <a:pt x="55880" y="745085"/>
                    <a:pt x="0" y="689205"/>
                    <a:pt x="0" y="6206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12651" y="0"/>
                  </a:lnTo>
                  <a:cubicBezTo>
                    <a:pt x="4281231" y="0"/>
                    <a:pt x="4337111" y="55880"/>
                    <a:pt x="4337111" y="124460"/>
                  </a:cubicBezTo>
                  <a:lnTo>
                    <a:pt x="4337111" y="620626"/>
                  </a:lnTo>
                  <a:cubicBezTo>
                    <a:pt x="4337111" y="689206"/>
                    <a:pt x="4281231" y="745086"/>
                    <a:pt x="4212651" y="745086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3838303" y="2535657"/>
            <a:ext cx="4040575" cy="76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dirty="0">
                <a:solidFill>
                  <a:srgbClr val="FFFFFF"/>
                </a:solidFill>
                <a:latin typeface="Open Sauce Semi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 SemiBold"/>
              </a:rPr>
              <a:t>Analizar</a:t>
            </a:r>
            <a:r>
              <a:rPr lang="en-US" sz="2400" dirty="0">
                <a:solidFill>
                  <a:srgbClr val="FFFFFF"/>
                </a:solidFill>
                <a:latin typeface="Open Sauce Semi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 SemiBold"/>
              </a:rPr>
              <a:t>prácticas</a:t>
            </a:r>
            <a:r>
              <a:rPr lang="en-US" sz="2400" dirty="0">
                <a:solidFill>
                  <a:srgbClr val="FFFFFF"/>
                </a:solidFill>
                <a:latin typeface="Open Sauce SemiBold"/>
              </a:rPr>
              <a:t>
</a:t>
            </a:r>
            <a:endParaRPr lang="en-US" sz="2400" dirty="0">
              <a:solidFill>
                <a:srgbClr val="FFFFFF"/>
              </a:solidFill>
              <a:latin typeface="Open Sauce SemiBold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656345" y="5259800"/>
            <a:ext cx="10747138" cy="1338639"/>
            <a:chOff x="0" y="0"/>
            <a:chExt cx="12474186" cy="155375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474186" cy="1553756"/>
            </a:xfrm>
            <a:custGeom>
              <a:avLst/>
              <a:gdLst/>
              <a:ahLst/>
              <a:cxnLst/>
              <a:rect l="l" t="t" r="r" b="b"/>
              <a:pathLst>
                <a:path w="12474186" h="1553756">
                  <a:moveTo>
                    <a:pt x="12349726" y="1553756"/>
                  </a:moveTo>
                  <a:lnTo>
                    <a:pt x="124460" y="1553756"/>
                  </a:lnTo>
                  <a:cubicBezTo>
                    <a:pt x="55880" y="1553756"/>
                    <a:pt x="0" y="1497876"/>
                    <a:pt x="0" y="14292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349726" y="0"/>
                  </a:lnTo>
                  <a:cubicBezTo>
                    <a:pt x="12418306" y="0"/>
                    <a:pt x="12474186" y="55880"/>
                    <a:pt x="12474186" y="124460"/>
                  </a:cubicBezTo>
                  <a:lnTo>
                    <a:pt x="12474186" y="1429296"/>
                  </a:lnTo>
                  <a:cubicBezTo>
                    <a:pt x="12474186" y="1497876"/>
                    <a:pt x="12418306" y="1553756"/>
                    <a:pt x="12349726" y="1553756"/>
                  </a:cubicBezTo>
                  <a:close/>
                </a:path>
              </a:pathLst>
            </a:custGeom>
            <a:solidFill>
              <a:srgbClr val="E8AF31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784302" y="5421119"/>
            <a:ext cx="10609631" cy="130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Espere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enfoques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basados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en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datos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que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utilicen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un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cronograma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consistente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sistemático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para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medir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todos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los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indicadores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de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todo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el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niño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(SEL,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académicos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,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desarrollo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físico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salud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).
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092989" y="4509143"/>
            <a:ext cx="6836746" cy="906340"/>
            <a:chOff x="0" y="0"/>
            <a:chExt cx="4981559" cy="660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981559" cy="660400"/>
            </a:xfrm>
            <a:custGeom>
              <a:avLst/>
              <a:gdLst/>
              <a:ahLst/>
              <a:cxnLst/>
              <a:rect l="l" t="t" r="r" b="b"/>
              <a:pathLst>
                <a:path w="4981559" h="660400">
                  <a:moveTo>
                    <a:pt x="485709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57099" y="0"/>
                  </a:lnTo>
                  <a:cubicBezTo>
                    <a:pt x="4925680" y="0"/>
                    <a:pt x="4981559" y="55880"/>
                    <a:pt x="4981559" y="124460"/>
                  </a:cubicBezTo>
                  <a:lnTo>
                    <a:pt x="4981559" y="535940"/>
                  </a:lnTo>
                  <a:cubicBezTo>
                    <a:pt x="4981559" y="604520"/>
                    <a:pt x="4925680" y="660400"/>
                    <a:pt x="4857099" y="660400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4326485" y="267611"/>
            <a:ext cx="3979315" cy="833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Open Sauce SemiBold Bold"/>
              </a:rPr>
              <a:t>Equidad</a:t>
            </a:r>
            <a:r>
              <a:rPr lang="en-US" sz="2400" dirty="0">
                <a:solidFill>
                  <a:srgbClr val="FFFFFF"/>
                </a:solidFill>
                <a:latin typeface="Open Sauce SemiBold Bold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Open Sauce SemiBold Bold"/>
              </a:rPr>
              <a:t>resultados</a:t>
            </a:r>
            <a:r>
              <a:rPr lang="en-US" sz="2400" dirty="0">
                <a:solidFill>
                  <a:srgbClr val="FFFFFF"/>
                </a:solidFill>
                <a:latin typeface="Open Sauce SemiBold Bold"/>
              </a:rPr>
              <a:t>
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47143" y="7902556"/>
            <a:ext cx="11397116" cy="1355744"/>
            <a:chOff x="0" y="0"/>
            <a:chExt cx="11203862" cy="133275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203862" cy="1332756"/>
            </a:xfrm>
            <a:custGeom>
              <a:avLst/>
              <a:gdLst/>
              <a:ahLst/>
              <a:cxnLst/>
              <a:rect l="l" t="t" r="r" b="b"/>
              <a:pathLst>
                <a:path w="11203862" h="1332756">
                  <a:moveTo>
                    <a:pt x="11079402" y="1332756"/>
                  </a:moveTo>
                  <a:lnTo>
                    <a:pt x="124460" y="1332756"/>
                  </a:lnTo>
                  <a:cubicBezTo>
                    <a:pt x="55880" y="1332756"/>
                    <a:pt x="0" y="1276876"/>
                    <a:pt x="0" y="12082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079402" y="0"/>
                  </a:lnTo>
                  <a:cubicBezTo>
                    <a:pt x="11147982" y="0"/>
                    <a:pt x="11203862" y="55880"/>
                    <a:pt x="11203862" y="124460"/>
                  </a:cubicBezTo>
                  <a:lnTo>
                    <a:pt x="11203862" y="1208296"/>
                  </a:lnTo>
                  <a:cubicBezTo>
                    <a:pt x="11203862" y="1276876"/>
                    <a:pt x="11147982" y="1332756"/>
                    <a:pt x="11079402" y="1332756"/>
                  </a:cubicBezTo>
                  <a:close/>
                </a:path>
              </a:pathLst>
            </a:custGeom>
            <a:solidFill>
              <a:srgbClr val="E8AF31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784302" y="8001629"/>
            <a:ext cx="11122796" cy="164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Garantizar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un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enfoque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de la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educación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basado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en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activos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.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Cultive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una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mentalidad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de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crecimiento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con un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contexto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DEI que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dé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la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bienvenida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fortalezas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talentos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únicos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personalice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el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aprendizaje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para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incluir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consideraciones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basadas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en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la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fuerza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.
</a:t>
            </a:r>
          </a:p>
          <a:p>
            <a:pPr>
              <a:lnSpc>
                <a:spcPts val="2600"/>
              </a:lnSpc>
            </a:pPr>
            <a:endParaRPr lang="en-US" sz="2000" dirty="0">
              <a:solidFill>
                <a:srgbClr val="1A3668"/>
              </a:solidFill>
              <a:latin typeface="Open Sauce Bold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3161896" y="6788333"/>
            <a:ext cx="5577716" cy="1114222"/>
            <a:chOff x="0" y="0"/>
            <a:chExt cx="3729843" cy="74508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729843" cy="745086"/>
            </a:xfrm>
            <a:custGeom>
              <a:avLst/>
              <a:gdLst/>
              <a:ahLst/>
              <a:cxnLst/>
              <a:rect l="l" t="t" r="r" b="b"/>
              <a:pathLst>
                <a:path w="3729843" h="745086">
                  <a:moveTo>
                    <a:pt x="3605383" y="745085"/>
                  </a:moveTo>
                  <a:lnTo>
                    <a:pt x="124460" y="745085"/>
                  </a:lnTo>
                  <a:cubicBezTo>
                    <a:pt x="55880" y="745085"/>
                    <a:pt x="0" y="689205"/>
                    <a:pt x="0" y="6206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05383" y="0"/>
                  </a:lnTo>
                  <a:cubicBezTo>
                    <a:pt x="3673963" y="0"/>
                    <a:pt x="3729843" y="55880"/>
                    <a:pt x="3729843" y="124460"/>
                  </a:cubicBezTo>
                  <a:lnTo>
                    <a:pt x="3729843" y="620626"/>
                  </a:lnTo>
                  <a:cubicBezTo>
                    <a:pt x="3729843" y="689206"/>
                    <a:pt x="3673963" y="745086"/>
                    <a:pt x="3605383" y="745086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3239745" y="6966701"/>
            <a:ext cx="5422017" cy="1084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8"/>
              </a:lnSpc>
            </a:pPr>
            <a:r>
              <a:rPr lang="en-US" sz="2105" dirty="0" err="1">
                <a:solidFill>
                  <a:srgbClr val="FFFFFF"/>
                </a:solidFill>
                <a:latin typeface="Open Sauce SemiBold Bold"/>
              </a:rPr>
              <a:t>Enfoque</a:t>
            </a:r>
            <a:r>
              <a:rPr lang="en-US" sz="2105" dirty="0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2105" dirty="0" err="1">
                <a:solidFill>
                  <a:srgbClr val="FFFFFF"/>
                </a:solidFill>
                <a:latin typeface="Open Sauce SemiBold Bold"/>
              </a:rPr>
              <a:t>basado</a:t>
            </a:r>
            <a:r>
              <a:rPr lang="en-US" sz="2105" dirty="0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2105" dirty="0" err="1">
                <a:solidFill>
                  <a:srgbClr val="FFFFFF"/>
                </a:solidFill>
                <a:latin typeface="Open Sauce SemiBold Bold"/>
              </a:rPr>
              <a:t>en</a:t>
            </a:r>
            <a:r>
              <a:rPr lang="en-US" sz="2105" dirty="0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2105" dirty="0" err="1">
                <a:solidFill>
                  <a:srgbClr val="FFFFFF"/>
                </a:solidFill>
                <a:latin typeface="Open Sauce SemiBold Bold"/>
              </a:rPr>
              <a:t>activos</a:t>
            </a:r>
            <a:r>
              <a:rPr lang="en-US" sz="2105" dirty="0">
                <a:solidFill>
                  <a:srgbClr val="FFFFFF"/>
                </a:solidFill>
                <a:latin typeface="Open Sauce SemiBold Bold"/>
              </a:rPr>
              <a:t>
 a la </a:t>
            </a:r>
            <a:r>
              <a:rPr lang="en-US" sz="2105" dirty="0" err="1">
                <a:solidFill>
                  <a:srgbClr val="FFFFFF"/>
                </a:solidFill>
                <a:latin typeface="Open Sauce SemiBold Bold"/>
              </a:rPr>
              <a:t>enseñanza</a:t>
            </a:r>
            <a:r>
              <a:rPr lang="en-US" sz="2105" dirty="0">
                <a:solidFill>
                  <a:srgbClr val="FFFFFF"/>
                </a:solidFill>
                <a:latin typeface="Open Sauce SemiBold Bold"/>
              </a:rPr>
              <a:t> y el </a:t>
            </a:r>
            <a:r>
              <a:rPr lang="en-US" sz="2105" dirty="0" err="1">
                <a:solidFill>
                  <a:srgbClr val="FFFFFF"/>
                </a:solidFill>
                <a:latin typeface="Open Sauce SemiBold Bold"/>
              </a:rPr>
              <a:t>aprendizaje</a:t>
            </a:r>
            <a:r>
              <a:rPr lang="en-US" sz="2105" dirty="0">
                <a:solidFill>
                  <a:srgbClr val="FFFFFF"/>
                </a:solidFill>
                <a:latin typeface="Open Sauce SemiBold Bold"/>
              </a:rPr>
              <a:t>
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161896" y="4733502"/>
            <a:ext cx="6543233" cy="83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dirty="0" err="1">
                <a:solidFill>
                  <a:srgbClr val="FFFFFF"/>
                </a:solidFill>
                <a:latin typeface="Open Sauce SemiBold Bold"/>
              </a:rPr>
              <a:t>Enfoque</a:t>
            </a:r>
            <a:r>
              <a:rPr lang="en-US" sz="2300" dirty="0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uce SemiBold Bold"/>
              </a:rPr>
              <a:t>basado</a:t>
            </a:r>
            <a:r>
              <a:rPr lang="en-US" sz="2300" dirty="0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uce SemiBold Bold"/>
              </a:rPr>
              <a:t>en</a:t>
            </a:r>
            <a:r>
              <a:rPr lang="en-US" sz="2300" dirty="0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uce SemiBold Bold"/>
              </a:rPr>
              <a:t>datos</a:t>
            </a:r>
            <a:r>
              <a:rPr lang="en-US" sz="2300" dirty="0">
                <a:solidFill>
                  <a:srgbClr val="FFFFFF"/>
                </a:solidFill>
                <a:latin typeface="Open Sauce SemiBold Bold"/>
              </a:rPr>
              <a:t> para </a:t>
            </a:r>
            <a:r>
              <a:rPr lang="en-US" sz="2300" dirty="0" err="1">
                <a:solidFill>
                  <a:srgbClr val="FFFFFF"/>
                </a:solidFill>
                <a:latin typeface="Open Sauce SemiBold Bold"/>
              </a:rPr>
              <a:t>todo</a:t>
            </a:r>
            <a:r>
              <a:rPr lang="en-US" sz="2300" dirty="0">
                <a:solidFill>
                  <a:srgbClr val="FFFFFF"/>
                </a:solidFill>
                <a:latin typeface="Open Sauce SemiBold Bold"/>
              </a:rPr>
              <a:t> el </a:t>
            </a:r>
            <a:r>
              <a:rPr lang="en-US" sz="2300" dirty="0" err="1">
                <a:solidFill>
                  <a:srgbClr val="FFFFFF"/>
                </a:solidFill>
                <a:latin typeface="Open Sauce SemiBold Bold"/>
              </a:rPr>
              <a:t>niño</a:t>
            </a:r>
            <a:r>
              <a:rPr lang="en-US" sz="2300" dirty="0">
                <a:solidFill>
                  <a:srgbClr val="FFFFFF"/>
                </a:solidFill>
                <a:latin typeface="Open Sauce SemiBold Bold"/>
              </a:rPr>
              <a:t>
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7198765" y="315236"/>
            <a:ext cx="925949" cy="713464"/>
            <a:chOff x="0" y="0"/>
            <a:chExt cx="1234598" cy="951285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15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9896" y="0"/>
            <a:ext cx="18544506" cy="3320588"/>
            <a:chOff x="0" y="0"/>
            <a:chExt cx="9520195" cy="1704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20196" cy="1704691"/>
            </a:xfrm>
            <a:custGeom>
              <a:avLst/>
              <a:gdLst/>
              <a:ahLst/>
              <a:cxnLst/>
              <a:rect l="l" t="t" r="r" b="b"/>
              <a:pathLst>
                <a:path w="9520196" h="1704691">
                  <a:moveTo>
                    <a:pt x="9395735" y="1704691"/>
                  </a:moveTo>
                  <a:lnTo>
                    <a:pt x="124460" y="1704691"/>
                  </a:lnTo>
                  <a:cubicBezTo>
                    <a:pt x="55880" y="1704691"/>
                    <a:pt x="0" y="1648811"/>
                    <a:pt x="0" y="15802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395735" y="0"/>
                  </a:lnTo>
                  <a:cubicBezTo>
                    <a:pt x="9464315" y="0"/>
                    <a:pt x="9520196" y="55880"/>
                    <a:pt x="9520196" y="124460"/>
                  </a:cubicBezTo>
                  <a:lnTo>
                    <a:pt x="9520196" y="1580231"/>
                  </a:lnTo>
                  <a:cubicBezTo>
                    <a:pt x="9520196" y="1648811"/>
                    <a:pt x="9464315" y="1704691"/>
                    <a:pt x="9395735" y="1704691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040240" y="267611"/>
            <a:ext cx="11012583" cy="359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000" dirty="0">
                <a:solidFill>
                  <a:srgbClr val="1A3668"/>
                </a:solidFill>
                <a:latin typeface="Open Sauce Bold"/>
              </a:rPr>
              <a:t>"Las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prácticas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restaurativas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son una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filosofía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, no un plan de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estudios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.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Su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enfoque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es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construir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relaciones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positivas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brindar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oportunidades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para que los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miembros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de la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comunidad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asuman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la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responsabilidad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de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su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comportamiento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mientras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permanecen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conectados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con la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comunidad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. Un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enfoque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restaurativo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intencional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fomenta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una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cultura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compasiva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centrada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en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 las </a:t>
            </a:r>
            <a:r>
              <a:rPr lang="en-US" sz="2000" dirty="0" err="1">
                <a:solidFill>
                  <a:srgbClr val="1A3668"/>
                </a:solidFill>
                <a:latin typeface="Open Sauce Bold"/>
              </a:rPr>
              <a:t>relaciones</a:t>
            </a:r>
            <a:r>
              <a:rPr lang="en-US" sz="2000" dirty="0">
                <a:solidFill>
                  <a:srgbClr val="1A3668"/>
                </a:solidFill>
                <a:latin typeface="Open Sauce Bold"/>
              </a:rPr>
              <a:t>".
</a:t>
            </a:r>
          </a:p>
          <a:p>
            <a:pPr>
              <a:lnSpc>
                <a:spcPts val="2527"/>
              </a:lnSpc>
            </a:pPr>
            <a:endParaRPr lang="en-US" sz="2399" dirty="0">
              <a:solidFill>
                <a:srgbClr val="1A3668"/>
              </a:solidFill>
              <a:latin typeface="Open Sauce Bold"/>
            </a:endParaRPr>
          </a:p>
          <a:p>
            <a:pPr>
              <a:lnSpc>
                <a:spcPts val="1519"/>
              </a:lnSpc>
            </a:pPr>
            <a:endParaRPr lang="en-US" sz="2399" dirty="0">
              <a:solidFill>
                <a:srgbClr val="1A3668"/>
              </a:solidFill>
              <a:latin typeface="Open Sauce Bold"/>
            </a:endParaRPr>
          </a:p>
          <a:p>
            <a:pPr>
              <a:lnSpc>
                <a:spcPts val="1519"/>
              </a:lnSpc>
            </a:pPr>
            <a:endParaRPr lang="en-US" sz="2399" dirty="0">
              <a:solidFill>
                <a:srgbClr val="1A3668"/>
              </a:solidFill>
              <a:latin typeface="Open Sauce Bold"/>
            </a:endParaRPr>
          </a:p>
          <a:p>
            <a:pPr marL="0" lvl="0" indent="0">
              <a:lnSpc>
                <a:spcPts val="2118"/>
              </a:lnSpc>
              <a:spcBef>
                <a:spcPct val="0"/>
              </a:spcBef>
            </a:pPr>
            <a:endParaRPr lang="en-US" sz="2399" dirty="0">
              <a:solidFill>
                <a:srgbClr val="1A3668"/>
              </a:solidFill>
              <a:latin typeface="Open Sauce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28066" y="408509"/>
            <a:ext cx="5351028" cy="3164287"/>
            <a:chOff x="0" y="0"/>
            <a:chExt cx="7134704" cy="421904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7134704" cy="3506882"/>
              <a:chOff x="0" y="0"/>
              <a:chExt cx="3128810" cy="15378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128810" cy="1537887"/>
              </a:xfrm>
              <a:custGeom>
                <a:avLst/>
                <a:gdLst/>
                <a:ahLst/>
                <a:cxnLst/>
                <a:rect l="l" t="t" r="r" b="b"/>
                <a:pathLst>
                  <a:path w="3128810" h="1537887">
                    <a:moveTo>
                      <a:pt x="3004350" y="1537887"/>
                    </a:moveTo>
                    <a:lnTo>
                      <a:pt x="124460" y="1537887"/>
                    </a:lnTo>
                    <a:cubicBezTo>
                      <a:pt x="55880" y="1537887"/>
                      <a:pt x="0" y="1482007"/>
                      <a:pt x="0" y="14134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04350" y="0"/>
                    </a:lnTo>
                    <a:cubicBezTo>
                      <a:pt x="3072930" y="0"/>
                      <a:pt x="3128810" y="55880"/>
                      <a:pt x="3128810" y="124460"/>
                    </a:cubicBezTo>
                    <a:lnTo>
                      <a:pt x="3128810" y="1413427"/>
                    </a:lnTo>
                    <a:cubicBezTo>
                      <a:pt x="3128810" y="1482007"/>
                      <a:pt x="3072930" y="1537887"/>
                      <a:pt x="3004350" y="1537887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546925" y="259075"/>
              <a:ext cx="6040855" cy="3959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5850"/>
                </a:lnSpc>
              </a:pPr>
              <a:r>
                <a:rPr lang="en-US" sz="4500" dirty="0" err="1">
                  <a:solidFill>
                    <a:srgbClr val="FFFFFF"/>
                  </a:solidFill>
                  <a:latin typeface="Open Sauce SemiBold Bold"/>
                </a:rPr>
                <a:t>Centrar</a:t>
              </a:r>
              <a:r>
                <a:rPr lang="en-US" sz="4500" dirty="0">
                  <a:solidFill>
                    <a:srgbClr val="FFFFFF"/>
                  </a:solidFill>
                  <a:latin typeface="Open Sauce SemiBold Bold"/>
                </a:rPr>
                <a:t> un </a:t>
              </a:r>
              <a:r>
                <a:rPr lang="en-US" sz="4500" dirty="0" err="1">
                  <a:solidFill>
                    <a:srgbClr val="FFFFFF"/>
                  </a:solidFill>
                  <a:latin typeface="Open Sauce SemiBold Bold"/>
                </a:rPr>
                <a:t>enfoque</a:t>
              </a:r>
              <a:r>
                <a:rPr lang="en-US" sz="4500" dirty="0">
                  <a:solidFill>
                    <a:srgbClr val="FFFFFF"/>
                  </a:solidFill>
                  <a:latin typeface="Open Sauce SemiBold Bold"/>
                </a:rPr>
                <a:t> </a:t>
              </a:r>
              <a:r>
                <a:rPr lang="en-US" sz="4500" dirty="0" err="1">
                  <a:solidFill>
                    <a:srgbClr val="FFFFFF"/>
                  </a:solidFill>
                  <a:latin typeface="Open Sauce SemiBold Bold"/>
                </a:rPr>
                <a:t>restaurativo</a:t>
              </a:r>
              <a:r>
                <a:rPr lang="en-US" sz="4500" dirty="0">
                  <a:solidFill>
                    <a:srgbClr val="FFFFFF"/>
                  </a:solidFill>
                  <a:latin typeface="Open Sauce SemiBold Bold"/>
                </a:rPr>
                <a:t> 
</a:t>
              </a:r>
              <a:endParaRPr lang="en-US" sz="4500" u="none" dirty="0">
                <a:solidFill>
                  <a:srgbClr val="FFFFFF"/>
                </a:solidFill>
                <a:latin typeface="Open Sauce SemiBold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84615" y="3612674"/>
            <a:ext cx="1462189" cy="1530303"/>
            <a:chOff x="0" y="0"/>
            <a:chExt cx="1949585" cy="204040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949585" cy="2040404"/>
              <a:chOff x="0" y="0"/>
              <a:chExt cx="891041" cy="9325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9104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891041" h="932550">
                    <a:moveTo>
                      <a:pt x="76658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66581" y="0"/>
                    </a:lnTo>
                    <a:cubicBezTo>
                      <a:pt x="835161" y="0"/>
                      <a:pt x="891041" y="55880"/>
                      <a:pt x="891041" y="124460"/>
                    </a:cubicBezTo>
                    <a:lnTo>
                      <a:pt x="891041" y="808090"/>
                    </a:lnTo>
                    <a:cubicBezTo>
                      <a:pt x="891041" y="876670"/>
                      <a:pt x="835161" y="932550"/>
                      <a:pt x="766581" y="932550"/>
                    </a:cubicBezTo>
                    <a:close/>
                  </a:path>
                </a:pathLst>
              </a:custGeom>
              <a:solidFill>
                <a:srgbClr val="26BDE2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7394" y="271240"/>
              <a:ext cx="1570323" cy="1570323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3896860" y="3612674"/>
            <a:ext cx="1491431" cy="1530826"/>
            <a:chOff x="0" y="0"/>
            <a:chExt cx="1988574" cy="204110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988574" cy="2041101"/>
              <a:chOff x="0" y="0"/>
              <a:chExt cx="908551" cy="93255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FF66C4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8470" y="198145"/>
              <a:ext cx="1551634" cy="1644115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4419538" y="6572328"/>
            <a:ext cx="1546757" cy="1587613"/>
            <a:chOff x="0" y="0"/>
            <a:chExt cx="2062342" cy="211681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2062342" cy="2116817"/>
              <a:chOff x="0" y="0"/>
              <a:chExt cx="908551" cy="93255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8C52FF"/>
              </a:solid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5072" y="103348"/>
              <a:ext cx="1877271" cy="1766981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1612658" y="3612674"/>
            <a:ext cx="1490922" cy="1530303"/>
            <a:chOff x="0" y="0"/>
            <a:chExt cx="1987895" cy="2040404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987895" cy="2040404"/>
              <a:chOff x="0" y="0"/>
              <a:chExt cx="908551" cy="93255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4C9F38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86844" y="232787"/>
              <a:ext cx="1414208" cy="1480846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1546532" y="6572328"/>
            <a:ext cx="1451095" cy="1489425"/>
            <a:chOff x="0" y="0"/>
            <a:chExt cx="1934794" cy="198590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934794" cy="1985900"/>
              <a:chOff x="0" y="0"/>
              <a:chExt cx="908551" cy="93255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FD9D24"/>
              </a:solidFill>
            </p:spPr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0268" y="229050"/>
              <a:ext cx="1754258" cy="1438492"/>
            </a:xfrm>
            <a:prstGeom prst="rect">
              <a:avLst/>
            </a:prstGeom>
          </p:spPr>
        </p:pic>
      </p:grpSp>
      <p:sp>
        <p:nvSpPr>
          <p:cNvPr id="29" name="TextBox 29"/>
          <p:cNvSpPr txBox="1"/>
          <p:nvPr/>
        </p:nvSpPr>
        <p:spPr>
          <a:xfrm>
            <a:off x="2358119" y="8365773"/>
            <a:ext cx="5412991" cy="126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98" dirty="0" err="1">
                <a:solidFill>
                  <a:srgbClr val="1A3668"/>
                </a:solidFill>
                <a:latin typeface="Open Sauce Bold"/>
              </a:rPr>
              <a:t>Agencia</a:t>
            </a:r>
            <a:r>
              <a:rPr lang="en-US" sz="2400" spc="-98" dirty="0">
                <a:solidFill>
                  <a:srgbClr val="1A3668"/>
                </a:solidFill>
                <a:latin typeface="Open Sauce Bold"/>
              </a:rPr>
              <a:t> </a:t>
            </a:r>
            <a:r>
              <a:rPr lang="en-US" sz="2400" spc="-98" dirty="0" err="1">
                <a:solidFill>
                  <a:srgbClr val="1A3668"/>
                </a:solidFill>
                <a:latin typeface="Open Sauce Bold"/>
              </a:rPr>
              <a:t>Estudiantil</a:t>
            </a:r>
            <a:r>
              <a:rPr lang="en-US" sz="2400" spc="-98" dirty="0">
                <a:solidFill>
                  <a:srgbClr val="1A3668"/>
                </a:solidFill>
                <a:latin typeface="Open Sauce Bold"/>
              </a:rPr>
              <a:t> y </a:t>
            </a:r>
            <a:r>
              <a:rPr lang="en-US" sz="2400" spc="-98" dirty="0" err="1">
                <a:solidFill>
                  <a:srgbClr val="1A3668"/>
                </a:solidFill>
                <a:latin typeface="Open Sauce Bold"/>
              </a:rPr>
              <a:t>Abogacía</a:t>
            </a:r>
            <a:r>
              <a:rPr lang="en-US" sz="2400" spc="-98" dirty="0">
                <a:solidFill>
                  <a:srgbClr val="1A3668"/>
                </a:solidFill>
                <a:latin typeface="Open Sauce Bold"/>
              </a:rPr>
              <a:t>- </a:t>
            </a:r>
            <a:r>
              <a:rPr lang="en-US" sz="2400" spc="-98" dirty="0">
                <a:solidFill>
                  <a:srgbClr val="1A3668"/>
                </a:solidFill>
                <a:latin typeface="Open Sauce"/>
              </a:rPr>
              <a:t>Da </a:t>
            </a:r>
            <a:r>
              <a:rPr lang="en-US" sz="2400" spc="-98" dirty="0" err="1">
                <a:solidFill>
                  <a:srgbClr val="1A3668"/>
                </a:solidFill>
                <a:latin typeface="Open Sauce"/>
              </a:rPr>
              <a:t>voz</a:t>
            </a:r>
            <a:r>
              <a:rPr lang="en-US" sz="2400" spc="-98" dirty="0">
                <a:solidFill>
                  <a:srgbClr val="1A3668"/>
                </a:solidFill>
                <a:latin typeface="Open Sauce"/>
              </a:rPr>
              <a:t> a </a:t>
            </a:r>
            <a:r>
              <a:rPr lang="en-US" sz="2400" spc="-98" dirty="0" err="1">
                <a:solidFill>
                  <a:srgbClr val="1A3668"/>
                </a:solidFill>
                <a:latin typeface="Open Sauce"/>
              </a:rPr>
              <a:t>todos</a:t>
            </a:r>
            <a:r>
              <a:rPr lang="en-US" sz="2400" spc="-98" dirty="0">
                <a:solidFill>
                  <a:srgbClr val="1A3668"/>
                </a:solidFill>
                <a:latin typeface="Open Sauce"/>
              </a:rPr>
              <a:t> los </a:t>
            </a:r>
            <a:r>
              <a:rPr lang="en-US" sz="2400" spc="-98" dirty="0" err="1">
                <a:solidFill>
                  <a:srgbClr val="1A3668"/>
                </a:solidFill>
                <a:latin typeface="Open Sauce"/>
              </a:rPr>
              <a:t>involucrados</a:t>
            </a:r>
            <a:r>
              <a:rPr lang="en-US" sz="2400" spc="-98" dirty="0">
                <a:solidFill>
                  <a:srgbClr val="1A3668"/>
                </a:solidFill>
                <a:latin typeface="Open Sauce"/>
              </a:rPr>
              <a:t>. </a:t>
            </a:r>
          </a:p>
          <a:p>
            <a:pPr>
              <a:lnSpc>
                <a:spcPts val="3359"/>
              </a:lnSpc>
            </a:pPr>
            <a:endParaRPr lang="en-US" sz="2400" spc="-98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28066" y="5494944"/>
            <a:ext cx="4838796" cy="1269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spc="-98" dirty="0" err="1">
                <a:solidFill>
                  <a:srgbClr val="1A3668"/>
                </a:solidFill>
                <a:latin typeface="Open Sauce Bold"/>
              </a:rPr>
              <a:t>Relaciónes</a:t>
            </a:r>
            <a:r>
              <a:rPr lang="en-US" sz="2399" spc="-98" dirty="0">
                <a:solidFill>
                  <a:srgbClr val="1A3668"/>
                </a:solidFill>
                <a:latin typeface="Open Sauce Bold"/>
              </a:rPr>
              <a:t>-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Construye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relaciones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que son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fundamentales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para la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comunidad</a:t>
            </a:r>
            <a:endParaRPr lang="en-US" sz="2399" spc="-98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779094" y="5231843"/>
            <a:ext cx="5767438" cy="1801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spc="-98" dirty="0" err="1">
                <a:solidFill>
                  <a:srgbClr val="1A3668"/>
                </a:solidFill>
                <a:latin typeface="Open Sauce Bold"/>
              </a:rPr>
              <a:t>Comportamiento</a:t>
            </a:r>
            <a:r>
              <a:rPr lang="en-US" sz="2399" spc="-98" dirty="0">
                <a:solidFill>
                  <a:srgbClr val="1A3668"/>
                </a:solidFill>
                <a:latin typeface="Open Sauce Bold"/>
              </a:rPr>
              <a:t>-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Aborda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el mal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comportamiento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y el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daño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de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maneras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que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fortalecen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las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relaciones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
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104973" y="5231843"/>
            <a:ext cx="5225887" cy="1801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spc="-98" dirty="0" err="1">
                <a:solidFill>
                  <a:srgbClr val="1A3668"/>
                </a:solidFill>
                <a:latin typeface="Open Sauce Bold"/>
              </a:rPr>
              <a:t>Enfoque</a:t>
            </a:r>
            <a:r>
              <a:rPr lang="en-US" sz="2399" spc="-98" dirty="0">
                <a:solidFill>
                  <a:srgbClr val="1A3668"/>
                </a:solidFill>
                <a:latin typeface="Open Sauce Bold"/>
              </a:rPr>
              <a:t> Humano- 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Se centra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en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el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daño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causado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en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lugar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de las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reglas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399" spc="-98" dirty="0" err="1">
                <a:solidFill>
                  <a:srgbClr val="1A3668"/>
                </a:solidFill>
                <a:latin typeface="Open Sauce"/>
              </a:rPr>
              <a:t>incumplidas</a:t>
            </a:r>
            <a:r>
              <a:rPr lang="en-US" sz="2399" spc="-98" dirty="0">
                <a:solidFill>
                  <a:srgbClr val="1A3668"/>
                </a:solidFill>
                <a:latin typeface="Open Sauce"/>
              </a:rPr>
              <a:t>
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863888" y="8241780"/>
            <a:ext cx="4685311" cy="1269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spc="-95" dirty="0" err="1">
                <a:solidFill>
                  <a:srgbClr val="1A3668"/>
                </a:solidFill>
                <a:latin typeface="Open Sauce Bold"/>
              </a:rPr>
              <a:t>Colaboración</a:t>
            </a:r>
            <a:r>
              <a:rPr lang="en-US" sz="2399" spc="-95" dirty="0">
                <a:solidFill>
                  <a:srgbClr val="1A3668"/>
                </a:solidFill>
                <a:latin typeface="Open Sauce Bold"/>
              </a:rPr>
              <a:t>- </a:t>
            </a:r>
            <a:r>
              <a:rPr lang="en-US" sz="2399" spc="-95" dirty="0" err="1">
                <a:solidFill>
                  <a:srgbClr val="1A3668"/>
                </a:solidFill>
                <a:latin typeface="Open Sauce"/>
              </a:rPr>
              <a:t>Participa</a:t>
            </a:r>
            <a:r>
              <a:rPr lang="en-US" sz="2399" spc="-95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399" spc="-95" dirty="0" err="1">
                <a:solidFill>
                  <a:srgbClr val="1A3668"/>
                </a:solidFill>
                <a:latin typeface="Open Sauce"/>
              </a:rPr>
              <a:t>en</a:t>
            </a:r>
            <a:r>
              <a:rPr lang="en-US" sz="2399" spc="-95" dirty="0">
                <a:solidFill>
                  <a:srgbClr val="1A3668"/>
                </a:solidFill>
                <a:latin typeface="Open Sauce"/>
              </a:rPr>
              <a:t> la </a:t>
            </a:r>
            <a:r>
              <a:rPr lang="en-US" sz="2399" spc="-95" dirty="0" err="1">
                <a:solidFill>
                  <a:srgbClr val="1A3668"/>
                </a:solidFill>
                <a:latin typeface="Open Sauce"/>
              </a:rPr>
              <a:t>resolución</a:t>
            </a:r>
            <a:r>
              <a:rPr lang="en-US" sz="2399" spc="-95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399" spc="-95" dirty="0" err="1">
                <a:solidFill>
                  <a:srgbClr val="1A3668"/>
                </a:solidFill>
                <a:latin typeface="Open Sauce"/>
              </a:rPr>
              <a:t>colaborativa</a:t>
            </a:r>
            <a:r>
              <a:rPr lang="en-US" sz="2399" spc="-95" dirty="0">
                <a:solidFill>
                  <a:srgbClr val="1A3668"/>
                </a:solidFill>
                <a:latin typeface="Open Sauce"/>
              </a:rPr>
              <a:t> de </a:t>
            </a:r>
            <a:r>
              <a:rPr lang="en-US" sz="2399" spc="-95" dirty="0" err="1">
                <a:solidFill>
                  <a:srgbClr val="1A3668"/>
                </a:solidFill>
                <a:latin typeface="Open Sauce"/>
              </a:rPr>
              <a:t>problemas</a:t>
            </a:r>
            <a:endParaRPr lang="en-US" sz="2399" spc="-95" dirty="0">
              <a:solidFill>
                <a:srgbClr val="1A3668"/>
              </a:solidFill>
              <a:latin typeface="Open Sauce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399692" y="2598169"/>
            <a:ext cx="5488616" cy="21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 Italics"/>
              </a:rPr>
              <a:t>https://conflictcenter.org/programs-training/schools/restorative-practices-program/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097366" y="9445529"/>
            <a:ext cx="8432718" cy="31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sz="1838">
                <a:solidFill>
                  <a:srgbClr val="141414"/>
                </a:solidFill>
                <a:latin typeface="Antic"/>
              </a:rPr>
              <a:t>https://conflictcenter.org/programs-training/schools/restorative-practices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7198765" y="315236"/>
            <a:ext cx="925949" cy="713464"/>
            <a:chOff x="0" y="0"/>
            <a:chExt cx="1234598" cy="951285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16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863595" y="9713623"/>
            <a:ext cx="8900261" cy="31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ntic"/>
              </a:rPr>
              <a:t>https://sites.google.com/vusd.us/equityandstudentservicesdept/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4299" y="1028700"/>
            <a:ext cx="10454702" cy="1435506"/>
            <a:chOff x="0" y="0"/>
            <a:chExt cx="13269382" cy="1821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9382" cy="1821982"/>
            </a:xfrm>
            <a:custGeom>
              <a:avLst/>
              <a:gdLst/>
              <a:ahLst/>
              <a:cxnLst/>
              <a:rect l="l" t="t" r="r" b="b"/>
              <a:pathLst>
                <a:path w="13269382" h="1821982">
                  <a:moveTo>
                    <a:pt x="13144922" y="1821982"/>
                  </a:moveTo>
                  <a:lnTo>
                    <a:pt x="124460" y="1821982"/>
                  </a:lnTo>
                  <a:cubicBezTo>
                    <a:pt x="55880" y="1821982"/>
                    <a:pt x="0" y="1766102"/>
                    <a:pt x="0" y="16975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144922" y="0"/>
                  </a:lnTo>
                  <a:cubicBezTo>
                    <a:pt x="13213502" y="0"/>
                    <a:pt x="13269382" y="55880"/>
                    <a:pt x="13269382" y="124460"/>
                  </a:cubicBezTo>
                  <a:lnTo>
                    <a:pt x="13269382" y="1697522"/>
                  </a:lnTo>
                  <a:cubicBezTo>
                    <a:pt x="13269382" y="1766102"/>
                    <a:pt x="13213502" y="1821982"/>
                    <a:pt x="13144922" y="1821982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39122" y="1344026"/>
            <a:ext cx="10279879" cy="125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uce"/>
              </a:rPr>
              <a:t>Develop a relationship approach to student management using CASEL Competencies and Restorative Practices as Frameworks.</a:t>
            </a:r>
            <a:r>
              <a:rPr lang="en-US" sz="2400" u="none" dirty="0">
                <a:solidFill>
                  <a:srgbClr val="FFFFFF"/>
                </a:solidFill>
                <a:latin typeface="Open Sauce"/>
              </a:rPr>
              <a:t> 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FFFFFF"/>
              </a:solidFill>
              <a:latin typeface="Open Sauce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64299" y="5601988"/>
            <a:ext cx="10454702" cy="1731072"/>
            <a:chOff x="0" y="0"/>
            <a:chExt cx="13939603" cy="230809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939603" cy="1638497"/>
              <a:chOff x="0" y="0"/>
              <a:chExt cx="5618387" cy="660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61838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618388" h="660400">
                    <a:moveTo>
                      <a:pt x="549392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93927" y="0"/>
                    </a:lnTo>
                    <a:cubicBezTo>
                      <a:pt x="5562507" y="0"/>
                      <a:pt x="5618388" y="55880"/>
                      <a:pt x="5618388" y="124460"/>
                    </a:cubicBezTo>
                    <a:lnTo>
                      <a:pt x="5618388" y="535940"/>
                    </a:lnTo>
                    <a:cubicBezTo>
                      <a:pt x="5618388" y="604520"/>
                      <a:pt x="5562507" y="660400"/>
                      <a:pt x="5493927" y="66040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349805" y="514100"/>
              <a:ext cx="12777911" cy="1793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604"/>
                </a:lnSpc>
                <a:spcBef>
                  <a:spcPct val="0"/>
                </a:spcBef>
              </a:pPr>
              <a:r>
                <a:rPr lang="en-US" sz="2574" dirty="0" err="1">
                  <a:solidFill>
                    <a:srgbClr val="FFFFFF"/>
                  </a:solidFill>
                  <a:latin typeface="Open Sauce"/>
                </a:rPr>
                <a:t>Asegurar</a:t>
              </a:r>
              <a:r>
                <a:rPr lang="en-US" sz="2574" dirty="0">
                  <a:solidFill>
                    <a:srgbClr val="FFFFFF"/>
                  </a:solidFill>
                  <a:latin typeface="Open Sauce"/>
                </a:rPr>
                <a:t> la </a:t>
              </a:r>
              <a:r>
                <a:rPr lang="en-US" sz="2574" dirty="0" err="1">
                  <a:solidFill>
                    <a:srgbClr val="FFFFFF"/>
                  </a:solidFill>
                  <a:latin typeface="Open Sauce"/>
                </a:rPr>
                <a:t>agencia</a:t>
              </a:r>
              <a:r>
                <a:rPr lang="en-US" sz="2574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2574" dirty="0" err="1">
                  <a:solidFill>
                    <a:srgbClr val="FFFFFF"/>
                  </a:solidFill>
                  <a:latin typeface="Open Sauce"/>
                </a:rPr>
                <a:t>estudiantil</a:t>
              </a:r>
              <a:r>
                <a:rPr lang="en-US" sz="2574" dirty="0">
                  <a:solidFill>
                    <a:srgbClr val="FFFFFF"/>
                  </a:solidFill>
                  <a:latin typeface="Open Sauce"/>
                </a:rPr>
                <a:t> y la </a:t>
              </a:r>
              <a:r>
                <a:rPr lang="en-US" sz="2574" dirty="0" err="1">
                  <a:solidFill>
                    <a:srgbClr val="FFFFFF"/>
                  </a:solidFill>
                  <a:latin typeface="Open Sauce"/>
                </a:rPr>
                <a:t>defensa</a:t>
              </a:r>
              <a:r>
                <a:rPr lang="en-US" sz="2574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2574" dirty="0" err="1">
                  <a:solidFill>
                    <a:srgbClr val="FFFFFF"/>
                  </a:solidFill>
                  <a:latin typeface="Open Sauce"/>
                </a:rPr>
                <a:t>en</a:t>
              </a:r>
              <a:r>
                <a:rPr lang="en-US" sz="2574" dirty="0">
                  <a:solidFill>
                    <a:srgbClr val="FFFFFF"/>
                  </a:solidFill>
                  <a:latin typeface="Open Sauce"/>
                </a:rPr>
                <a:t> </a:t>
              </a:r>
              <a:r>
                <a:rPr lang="en-US" sz="2574" dirty="0" err="1">
                  <a:solidFill>
                    <a:srgbClr val="FFFFFF"/>
                  </a:solidFill>
                  <a:latin typeface="Open Sauce"/>
                </a:rPr>
                <a:t>situaciones</a:t>
              </a:r>
              <a:r>
                <a:rPr lang="en-US" sz="2574" dirty="0">
                  <a:solidFill>
                    <a:srgbClr val="FFFFFF"/>
                  </a:solidFill>
                  <a:latin typeface="Open Sauce"/>
                </a:rPr>
                <a:t> de </a:t>
              </a:r>
              <a:r>
                <a:rPr lang="en-US" sz="2574" dirty="0" err="1">
                  <a:solidFill>
                    <a:srgbClr val="FFFFFF"/>
                  </a:solidFill>
                  <a:latin typeface="Open Sauce"/>
                </a:rPr>
                <a:t>disciplina</a:t>
              </a:r>
              <a:r>
                <a:rPr lang="en-US" sz="2574" dirty="0">
                  <a:solidFill>
                    <a:srgbClr val="FFFFFF"/>
                  </a:solidFill>
                  <a:latin typeface="Open Sauce"/>
                </a:rPr>
                <a:t>.
</a:t>
              </a:r>
              <a:endParaRPr lang="en-US" sz="2574" u="none" dirty="0">
                <a:solidFill>
                  <a:srgbClr val="FFFFFF"/>
                </a:solidFill>
                <a:latin typeface="Open Sau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64298" y="7818012"/>
            <a:ext cx="11475301" cy="1198304"/>
            <a:chOff x="0" y="0"/>
            <a:chExt cx="6182379" cy="7027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82379" cy="702733"/>
            </a:xfrm>
            <a:custGeom>
              <a:avLst/>
              <a:gdLst/>
              <a:ahLst/>
              <a:cxnLst/>
              <a:rect l="l" t="t" r="r" b="b"/>
              <a:pathLst>
                <a:path w="6182379" h="702733">
                  <a:moveTo>
                    <a:pt x="6057919" y="702732"/>
                  </a:moveTo>
                  <a:lnTo>
                    <a:pt x="124460" y="702732"/>
                  </a:lnTo>
                  <a:cubicBezTo>
                    <a:pt x="55880" y="702732"/>
                    <a:pt x="0" y="646852"/>
                    <a:pt x="0" y="5782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7919" y="0"/>
                  </a:lnTo>
                  <a:cubicBezTo>
                    <a:pt x="6126499" y="0"/>
                    <a:pt x="6182379" y="55880"/>
                    <a:pt x="6182379" y="124460"/>
                  </a:cubicBezTo>
                  <a:lnTo>
                    <a:pt x="6182379" y="578273"/>
                  </a:lnTo>
                  <a:cubicBezTo>
                    <a:pt x="6182379" y="646853"/>
                    <a:pt x="6126499" y="702733"/>
                    <a:pt x="6057919" y="702733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85082" y="8023716"/>
            <a:ext cx="11233731" cy="777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21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Abordar</a:t>
            </a:r>
            <a:r>
              <a:rPr lang="en-US" sz="2000" dirty="0">
                <a:solidFill>
                  <a:srgbClr val="FFFFFF"/>
                </a:solidFill>
                <a:latin typeface="Open Sauce"/>
              </a:rPr>
              <a:t> la </a:t>
            </a: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desproporcionalidad</a:t>
            </a:r>
            <a:r>
              <a:rPr lang="en-US" sz="2000" dirty="0">
                <a:solidFill>
                  <a:srgbClr val="FFFFFF"/>
                </a:solidFill>
                <a:latin typeface="Open Sauce"/>
              </a:rPr>
              <a:t> de las </a:t>
            </a: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altas</a:t>
            </a:r>
            <a:r>
              <a:rPr lang="en-US" sz="20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derivaciones</a:t>
            </a:r>
            <a:r>
              <a:rPr lang="en-US" sz="20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disciplinarias</a:t>
            </a:r>
            <a:r>
              <a:rPr lang="en-US" sz="2000" dirty="0">
                <a:solidFill>
                  <a:srgbClr val="FFFFFF"/>
                </a:solidFill>
                <a:latin typeface="Open Sauce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suspensiones</a:t>
            </a:r>
            <a:r>
              <a:rPr lang="en-US" sz="2000" dirty="0">
                <a:solidFill>
                  <a:srgbClr val="FFFFFF"/>
                </a:solidFill>
                <a:latin typeface="Open Sauce"/>
              </a:rPr>
              <a:t> y </a:t>
            </a: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expulsiones</a:t>
            </a:r>
            <a:r>
              <a:rPr lang="en-US" sz="2000" dirty="0">
                <a:solidFill>
                  <a:srgbClr val="FFFFFF"/>
                </a:solidFill>
                <a:latin typeface="Open Sauce"/>
              </a:rPr>
              <a:t> de </a:t>
            </a: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estudiantes</a:t>
            </a:r>
            <a:r>
              <a:rPr lang="en-US" sz="2000" dirty="0">
                <a:solidFill>
                  <a:srgbClr val="FFFFFF"/>
                </a:solidFill>
                <a:latin typeface="Open Sauce"/>
              </a:rPr>
              <a:t> con </a:t>
            </a: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marcadores</a:t>
            </a:r>
            <a:r>
              <a:rPr lang="en-US" sz="2000" dirty="0">
                <a:solidFill>
                  <a:srgbClr val="FFFFFF"/>
                </a:solidFill>
                <a:latin typeface="Open Sauce"/>
              </a:rPr>
              <a:t> de </a:t>
            </a: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identidad</a:t>
            </a:r>
            <a:r>
              <a:rPr lang="en-US" sz="2000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uce"/>
              </a:rPr>
              <a:t>específicos</a:t>
            </a:r>
            <a:r>
              <a:rPr lang="en-US" sz="2000" u="none" dirty="0">
                <a:solidFill>
                  <a:srgbClr val="FFFFFF"/>
                </a:solidFill>
                <a:latin typeface="Open Sauce"/>
              </a:rPr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767748" y="592231"/>
            <a:ext cx="4713615" cy="939703"/>
            <a:chOff x="0" y="0"/>
            <a:chExt cx="6284819" cy="125293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284819" cy="977994"/>
              <a:chOff x="0" y="0"/>
              <a:chExt cx="5984804" cy="93130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984804" cy="931309"/>
              </a:xfrm>
              <a:custGeom>
                <a:avLst/>
                <a:gdLst/>
                <a:ahLst/>
                <a:cxnLst/>
                <a:rect l="l" t="t" r="r" b="b"/>
                <a:pathLst>
                  <a:path w="5984804" h="931309">
                    <a:moveTo>
                      <a:pt x="5860345" y="931308"/>
                    </a:moveTo>
                    <a:lnTo>
                      <a:pt x="124460" y="931308"/>
                    </a:lnTo>
                    <a:cubicBezTo>
                      <a:pt x="55880" y="931308"/>
                      <a:pt x="0" y="875428"/>
                      <a:pt x="0" y="80684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860345" y="0"/>
                    </a:lnTo>
                    <a:cubicBezTo>
                      <a:pt x="5928925" y="0"/>
                      <a:pt x="5984804" y="55880"/>
                      <a:pt x="5984804" y="124460"/>
                    </a:cubicBezTo>
                    <a:lnTo>
                      <a:pt x="5984804" y="806849"/>
                    </a:lnTo>
                    <a:cubicBezTo>
                      <a:pt x="5984804" y="875429"/>
                      <a:pt x="5928925" y="931309"/>
                      <a:pt x="5860345" y="931309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424365" y="230947"/>
              <a:ext cx="5476263" cy="1021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1A3668"/>
                  </a:solidFill>
                  <a:latin typeface="Open Sauce SemiBold Bold"/>
                </a:rPr>
                <a:t>Comunidad</a:t>
              </a:r>
              <a:r>
                <a:rPr lang="en-US" sz="2400" dirty="0">
                  <a:solidFill>
                    <a:srgbClr val="1A3668"/>
                  </a:solidFill>
                  <a:latin typeface="Open Sauce SemiBold Bold"/>
                </a:rPr>
                <a:t> </a:t>
              </a:r>
              <a:r>
                <a:rPr lang="en-US" sz="2400" dirty="0" err="1">
                  <a:solidFill>
                    <a:srgbClr val="1A3668"/>
                  </a:solidFill>
                  <a:latin typeface="Open Sauce SemiBold Bold"/>
                </a:rPr>
                <a:t>inclusiva</a:t>
              </a:r>
              <a:r>
                <a:rPr lang="en-US" sz="2400" dirty="0">
                  <a:solidFill>
                    <a:srgbClr val="1A3668"/>
                  </a:solidFill>
                  <a:latin typeface="Open Sauce SemiBold Bold"/>
                </a:rPr>
                <a:t>
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25882" y="4957866"/>
            <a:ext cx="9047691" cy="996788"/>
            <a:chOff x="0" y="0"/>
            <a:chExt cx="12063587" cy="132905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8555155" cy="1106124"/>
              <a:chOff x="0" y="0"/>
              <a:chExt cx="5012992" cy="66755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012992" cy="667555"/>
              </a:xfrm>
              <a:custGeom>
                <a:avLst/>
                <a:gdLst/>
                <a:ahLst/>
                <a:cxnLst/>
                <a:rect l="l" t="t" r="r" b="b"/>
                <a:pathLst>
                  <a:path w="5012992" h="667555">
                    <a:moveTo>
                      <a:pt x="4888532" y="667555"/>
                    </a:moveTo>
                    <a:lnTo>
                      <a:pt x="124460" y="667555"/>
                    </a:lnTo>
                    <a:cubicBezTo>
                      <a:pt x="55880" y="667555"/>
                      <a:pt x="0" y="611675"/>
                      <a:pt x="0" y="5430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888532" y="0"/>
                    </a:lnTo>
                    <a:cubicBezTo>
                      <a:pt x="4957112" y="0"/>
                      <a:pt x="5012992" y="55880"/>
                      <a:pt x="5012992" y="124460"/>
                    </a:cubicBezTo>
                    <a:lnTo>
                      <a:pt x="5012992" y="543095"/>
                    </a:lnTo>
                    <a:cubicBezTo>
                      <a:pt x="5012992" y="611675"/>
                      <a:pt x="4957112" y="667555"/>
                      <a:pt x="4888532" y="667555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287811" y="307061"/>
              <a:ext cx="11775776" cy="1021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1A3668"/>
                  </a:solidFill>
                  <a:latin typeface="Open Sauce SemiBold Bold"/>
                </a:rPr>
                <a:t>Disciplina</a:t>
              </a:r>
              <a:r>
                <a:rPr lang="en-US" sz="2400" dirty="0">
                  <a:solidFill>
                    <a:srgbClr val="1A3668"/>
                  </a:solidFill>
                  <a:latin typeface="Open Sauce SemiBold Bold"/>
                </a:rPr>
                <a:t> </a:t>
              </a:r>
              <a:r>
                <a:rPr lang="en-US" sz="2400" dirty="0" err="1">
                  <a:solidFill>
                    <a:srgbClr val="1A3668"/>
                  </a:solidFill>
                  <a:latin typeface="Open Sauce SemiBold Bold"/>
                </a:rPr>
                <a:t>centrada</a:t>
              </a:r>
              <a:r>
                <a:rPr lang="en-US" sz="2400" dirty="0">
                  <a:solidFill>
                    <a:srgbClr val="1A3668"/>
                  </a:solidFill>
                  <a:latin typeface="Open Sauce SemiBold Bold"/>
                </a:rPr>
                <a:t> </a:t>
              </a:r>
              <a:r>
                <a:rPr lang="en-US" sz="2400" dirty="0" err="1">
                  <a:solidFill>
                    <a:srgbClr val="1A3668"/>
                  </a:solidFill>
                  <a:latin typeface="Open Sauce SemiBold Bold"/>
                </a:rPr>
                <a:t>en</a:t>
              </a:r>
              <a:r>
                <a:rPr lang="en-US" sz="2400" dirty="0">
                  <a:solidFill>
                    <a:srgbClr val="1A3668"/>
                  </a:solidFill>
                  <a:latin typeface="Open Sauce SemiBold Bold"/>
                </a:rPr>
                <a:t> el </a:t>
              </a:r>
              <a:r>
                <a:rPr lang="en-US" sz="2400" dirty="0" err="1">
                  <a:solidFill>
                    <a:srgbClr val="1A3668"/>
                  </a:solidFill>
                  <a:latin typeface="Open Sauce SemiBold Bold"/>
                </a:rPr>
                <a:t>estudiante</a:t>
              </a:r>
              <a:r>
                <a:rPr lang="en-US" sz="2400" dirty="0">
                  <a:solidFill>
                    <a:srgbClr val="1A3668"/>
                  </a:solidFill>
                  <a:latin typeface="Open Sauce SemiBold Bold"/>
                </a:rPr>
                <a:t> 
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25882" y="6954165"/>
            <a:ext cx="6274499" cy="996433"/>
            <a:chOff x="0" y="0"/>
            <a:chExt cx="8365999" cy="1328577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8014185" cy="1151797"/>
              <a:chOff x="0" y="0"/>
              <a:chExt cx="4510751" cy="660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510751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510751" h="660400">
                    <a:moveTo>
                      <a:pt x="4386291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6291" y="0"/>
                    </a:lnTo>
                    <a:cubicBezTo>
                      <a:pt x="4454871" y="0"/>
                      <a:pt x="4510751" y="55880"/>
                      <a:pt x="4510751" y="124460"/>
                    </a:cubicBezTo>
                    <a:lnTo>
                      <a:pt x="4510751" y="535940"/>
                    </a:lnTo>
                    <a:cubicBezTo>
                      <a:pt x="4510751" y="604520"/>
                      <a:pt x="4454871" y="660400"/>
                      <a:pt x="4386291" y="660400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410372" y="306588"/>
              <a:ext cx="7955627" cy="1021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1A3668"/>
                  </a:solidFill>
                  <a:latin typeface="Open Sauce SemiBold Bold"/>
                </a:rPr>
                <a:t>Disciplina</a:t>
              </a:r>
              <a:r>
                <a:rPr lang="en-US" sz="2400" dirty="0">
                  <a:solidFill>
                    <a:srgbClr val="1A3668"/>
                  </a:solidFill>
                  <a:latin typeface="Open Sauce SemiBold Bold"/>
                </a:rPr>
                <a:t> </a:t>
              </a:r>
              <a:r>
                <a:rPr lang="en-US" sz="2400" dirty="0" err="1">
                  <a:solidFill>
                    <a:srgbClr val="1A3668"/>
                  </a:solidFill>
                  <a:latin typeface="Open Sauce SemiBold Bold"/>
                </a:rPr>
                <a:t>desproporcionada</a:t>
              </a:r>
              <a:r>
                <a:rPr lang="en-US" sz="2400" dirty="0">
                  <a:solidFill>
                    <a:srgbClr val="1A3668"/>
                  </a:solidFill>
                  <a:latin typeface="Open Sauce SemiBold Bold"/>
                </a:rPr>
                <a:t>
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843331" y="958979"/>
            <a:ext cx="4727973" cy="1606809"/>
            <a:chOff x="0" y="0"/>
            <a:chExt cx="6303964" cy="2142413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6303964" cy="1531327"/>
              <a:chOff x="0" y="0"/>
              <a:chExt cx="2764502" cy="67153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764502" cy="671539"/>
              </a:xfrm>
              <a:custGeom>
                <a:avLst/>
                <a:gdLst/>
                <a:ahLst/>
                <a:cxnLst/>
                <a:rect l="l" t="t" r="r" b="b"/>
                <a:pathLst>
                  <a:path w="2764502" h="671539">
                    <a:moveTo>
                      <a:pt x="2640042" y="671539"/>
                    </a:moveTo>
                    <a:lnTo>
                      <a:pt x="124460" y="671539"/>
                    </a:lnTo>
                    <a:cubicBezTo>
                      <a:pt x="55880" y="671539"/>
                      <a:pt x="0" y="615659"/>
                      <a:pt x="0" y="5470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40042" y="0"/>
                    </a:lnTo>
                    <a:cubicBezTo>
                      <a:pt x="2708622" y="0"/>
                      <a:pt x="2764502" y="55880"/>
                      <a:pt x="2764502" y="124460"/>
                    </a:cubicBezTo>
                    <a:lnTo>
                      <a:pt x="2764502" y="547079"/>
                    </a:lnTo>
                    <a:cubicBezTo>
                      <a:pt x="2764502" y="615659"/>
                      <a:pt x="2708622" y="671539"/>
                      <a:pt x="2640042" y="671539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563783" y="259075"/>
              <a:ext cx="5176399" cy="1883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585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Open Sauce SemiBold Bold"/>
                </a:rPr>
                <a:t>Pasos de </a:t>
              </a:r>
              <a:r>
                <a:rPr lang="en-US" sz="3000" dirty="0" err="1">
                  <a:solidFill>
                    <a:srgbClr val="FFFFFF"/>
                  </a:solidFill>
                  <a:latin typeface="Open Sauce SemiBold Bold"/>
                </a:rPr>
                <a:t>acción</a:t>
              </a:r>
              <a:r>
                <a:rPr lang="en-US" sz="3000" dirty="0">
                  <a:solidFill>
                    <a:srgbClr val="FFFFFF"/>
                  </a:solidFill>
                  <a:latin typeface="Open Sauce SemiBold Bold"/>
                </a:rPr>
                <a:t>
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64299" y="3117261"/>
            <a:ext cx="10454702" cy="1545896"/>
            <a:chOff x="0" y="0"/>
            <a:chExt cx="13939603" cy="2061194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3939603" cy="1917678"/>
              <a:chOff x="0" y="0"/>
              <a:chExt cx="8740613" cy="120245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740613" cy="1202451"/>
              </a:xfrm>
              <a:custGeom>
                <a:avLst/>
                <a:gdLst/>
                <a:ahLst/>
                <a:cxnLst/>
                <a:rect l="l" t="t" r="r" b="b"/>
                <a:pathLst>
                  <a:path w="8740613" h="1202451">
                    <a:moveTo>
                      <a:pt x="8616153" y="1202451"/>
                    </a:moveTo>
                    <a:lnTo>
                      <a:pt x="124460" y="1202451"/>
                    </a:lnTo>
                    <a:cubicBezTo>
                      <a:pt x="55880" y="1202451"/>
                      <a:pt x="0" y="1146571"/>
                      <a:pt x="0" y="10779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616153" y="0"/>
                    </a:lnTo>
                    <a:cubicBezTo>
                      <a:pt x="8684733" y="0"/>
                      <a:pt x="8740613" y="55880"/>
                      <a:pt x="8740613" y="124460"/>
                    </a:cubicBezTo>
                    <a:lnTo>
                      <a:pt x="8740613" y="1077991"/>
                    </a:lnTo>
                    <a:cubicBezTo>
                      <a:pt x="8740613" y="1146571"/>
                      <a:pt x="8684733" y="1202451"/>
                      <a:pt x="8616153" y="1202451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233097" y="368167"/>
              <a:ext cx="13706506" cy="1693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 err="1">
                  <a:solidFill>
                    <a:srgbClr val="FFFFFF"/>
                  </a:solidFill>
                  <a:latin typeface="Open Sauce"/>
                </a:rPr>
                <a:t>Abordar</a:t>
              </a:r>
              <a:r>
                <a:rPr lang="en-US" sz="2399" dirty="0">
                  <a:solidFill>
                    <a:srgbClr val="FFFFFF"/>
                  </a:solidFill>
                  <a:latin typeface="Open Sauce"/>
                </a:rPr>
                <a:t> las </a:t>
              </a:r>
              <a:r>
                <a:rPr lang="en-US" sz="2399" dirty="0" err="1">
                  <a:solidFill>
                    <a:srgbClr val="FFFFFF"/>
                  </a:solidFill>
                  <a:latin typeface="Open Sauce"/>
                </a:rPr>
                <a:t>infracciones</a:t>
              </a:r>
              <a:r>
                <a:rPr lang="en-US" sz="2399" dirty="0">
                  <a:solidFill>
                    <a:srgbClr val="FFFFFF"/>
                  </a:solidFill>
                  <a:latin typeface="Open Sauce"/>
                </a:rPr>
                <a:t> de </a:t>
              </a:r>
              <a:r>
                <a:rPr lang="en-US" sz="2399" dirty="0" err="1">
                  <a:solidFill>
                    <a:srgbClr val="FFFFFF"/>
                  </a:solidFill>
                  <a:latin typeface="Open Sauce"/>
                </a:rPr>
                <a:t>comportamiento</a:t>
              </a:r>
              <a:r>
                <a:rPr lang="en-US" sz="2399" dirty="0">
                  <a:solidFill>
                    <a:srgbClr val="FFFFFF"/>
                  </a:solidFill>
                  <a:latin typeface="Open Sauce"/>
                </a:rPr>
                <a:t> y el </a:t>
              </a:r>
              <a:r>
                <a:rPr lang="en-US" sz="2399" dirty="0" err="1">
                  <a:solidFill>
                    <a:srgbClr val="FFFFFF"/>
                  </a:solidFill>
                  <a:latin typeface="Open Sauce"/>
                </a:rPr>
                <a:t>daño</a:t>
              </a:r>
              <a:r>
                <a:rPr lang="en-US" sz="2399" dirty="0">
                  <a:solidFill>
                    <a:srgbClr val="FFFFFF"/>
                  </a:solidFill>
                  <a:latin typeface="Open Sauce"/>
                </a:rPr>
                <a:t> de </a:t>
              </a:r>
              <a:r>
                <a:rPr lang="en-US" sz="2399" dirty="0" err="1">
                  <a:solidFill>
                    <a:srgbClr val="FFFFFF"/>
                  </a:solidFill>
                  <a:latin typeface="Open Sauce"/>
                </a:rPr>
                <a:t>manera</a:t>
              </a:r>
              <a:r>
                <a:rPr lang="en-US" sz="2399" dirty="0">
                  <a:solidFill>
                    <a:srgbClr val="FFFFFF"/>
                  </a:solidFill>
                  <a:latin typeface="Open Sauce"/>
                </a:rPr>
                <a:t> que </a:t>
              </a:r>
              <a:r>
                <a:rPr lang="en-US" sz="2399" dirty="0" err="1">
                  <a:solidFill>
                    <a:srgbClr val="FFFFFF"/>
                  </a:solidFill>
                  <a:latin typeface="Open Sauce"/>
                </a:rPr>
                <a:t>eduque</a:t>
              </a:r>
              <a:r>
                <a:rPr lang="en-US" sz="2399" dirty="0">
                  <a:solidFill>
                    <a:srgbClr val="FFFFFF"/>
                  </a:solidFill>
                  <a:latin typeface="Open Sauce"/>
                </a:rPr>
                <a:t> y </a:t>
              </a:r>
              <a:r>
                <a:rPr lang="en-US" sz="2399" dirty="0" err="1">
                  <a:solidFill>
                    <a:srgbClr val="FFFFFF"/>
                  </a:solidFill>
                  <a:latin typeface="Open Sauce"/>
                </a:rPr>
                <a:t>fortalezca</a:t>
              </a:r>
              <a:r>
                <a:rPr lang="en-US" sz="2399" dirty="0">
                  <a:solidFill>
                    <a:srgbClr val="FFFFFF"/>
                  </a:solidFill>
                  <a:latin typeface="Open Sauce"/>
                </a:rPr>
                <a:t> las </a:t>
              </a:r>
              <a:r>
                <a:rPr lang="en-US" sz="2399" dirty="0" err="1">
                  <a:solidFill>
                    <a:srgbClr val="FFFFFF"/>
                  </a:solidFill>
                  <a:latin typeface="Open Sauce"/>
                </a:rPr>
                <a:t>relaciones</a:t>
              </a:r>
              <a:r>
                <a:rPr lang="en-US" sz="2399" dirty="0">
                  <a:solidFill>
                    <a:srgbClr val="FFFFFF"/>
                  </a:solidFill>
                  <a:latin typeface="Open Sauce"/>
                </a:rPr>
                <a:t>.
</a:t>
              </a:r>
              <a:endParaRPr lang="en-US" sz="2399" u="none" dirty="0">
                <a:solidFill>
                  <a:srgbClr val="FFFFFF"/>
                </a:solidFill>
                <a:latin typeface="Open Sauce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204963" y="2559540"/>
            <a:ext cx="6004709" cy="6004709"/>
            <a:chOff x="602755" y="602755"/>
            <a:chExt cx="8006279" cy="8006279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66809">
              <a:off x="602755" y="602755"/>
              <a:ext cx="8006279" cy="8006279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2200053" y="2039695"/>
              <a:ext cx="4811682" cy="3278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0"/>
                </a:lnSpc>
              </a:pPr>
              <a:r>
                <a:rPr lang="en-US" sz="3485" dirty="0">
                  <a:solidFill>
                    <a:srgbClr val="1A3668"/>
                  </a:solidFill>
                  <a:latin typeface="Open Sauce SemiBold Bold"/>
                </a:rPr>
                <a:t>Centro A </a:t>
              </a:r>
              <a:r>
                <a:rPr lang="en-US" sz="3485" dirty="0" err="1">
                  <a:solidFill>
                    <a:srgbClr val="1A3668"/>
                  </a:solidFill>
                  <a:latin typeface="Open Sauce SemiBold Bold"/>
                </a:rPr>
                <a:t>Restaurativo</a:t>
              </a:r>
              <a:r>
                <a:rPr lang="en-US" sz="3485" dirty="0">
                  <a:solidFill>
                    <a:srgbClr val="1A3668"/>
                  </a:solidFill>
                  <a:latin typeface="Open Sauce SemiBold Bold"/>
                </a:rPr>
                <a:t> 
</a:t>
              </a:r>
              <a:r>
                <a:rPr lang="en-US" sz="3485" dirty="0" err="1">
                  <a:solidFill>
                    <a:srgbClr val="1A3668"/>
                  </a:solidFill>
                  <a:latin typeface="Open Sauce SemiBold Bold"/>
                </a:rPr>
                <a:t>Acercarse</a:t>
              </a:r>
              <a:r>
                <a:rPr lang="en-US" sz="3485" dirty="0">
                  <a:solidFill>
                    <a:srgbClr val="1A3668"/>
                  </a:solidFill>
                  <a:latin typeface="Open Sauce SemiBold Bold"/>
                </a:rPr>
                <a:t> 
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7739" y="4817267"/>
            <a:ext cx="1399157" cy="1399157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4493484" y="9752250"/>
            <a:ext cx="8713060" cy="31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41414"/>
                </a:solidFill>
                <a:latin typeface="Antic"/>
              </a:rPr>
              <a:t>https://conflictcenter.org/programs-training/schools/restorative-practices-program/g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625882" y="2595566"/>
            <a:ext cx="7518118" cy="907720"/>
            <a:chOff x="0" y="0"/>
            <a:chExt cx="10024158" cy="1210293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8555155" cy="926505"/>
              <a:chOff x="0" y="0"/>
              <a:chExt cx="9089324" cy="984354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9089324" cy="984355"/>
              </a:xfrm>
              <a:custGeom>
                <a:avLst/>
                <a:gdLst/>
                <a:ahLst/>
                <a:cxnLst/>
                <a:rect l="l" t="t" r="r" b="b"/>
                <a:pathLst>
                  <a:path w="9089324" h="984355">
                    <a:moveTo>
                      <a:pt x="8964864" y="984354"/>
                    </a:moveTo>
                    <a:lnTo>
                      <a:pt x="124460" y="984354"/>
                    </a:lnTo>
                    <a:cubicBezTo>
                      <a:pt x="55880" y="984354"/>
                      <a:pt x="0" y="928474"/>
                      <a:pt x="0" y="85989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964864" y="0"/>
                    </a:lnTo>
                    <a:cubicBezTo>
                      <a:pt x="9033445" y="0"/>
                      <a:pt x="9089324" y="55880"/>
                      <a:pt x="9089324" y="124460"/>
                    </a:cubicBezTo>
                    <a:lnTo>
                      <a:pt x="9089324" y="859895"/>
                    </a:lnTo>
                    <a:cubicBezTo>
                      <a:pt x="9089324" y="928475"/>
                      <a:pt x="9033445" y="984355"/>
                      <a:pt x="8964864" y="984355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189155" y="204035"/>
              <a:ext cx="9835003" cy="10062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1600" dirty="0" err="1">
                  <a:solidFill>
                    <a:srgbClr val="1A3668"/>
                  </a:solidFill>
                  <a:latin typeface="Open Sauce SemiBold Bold"/>
                </a:rPr>
                <a:t>Enfoque</a:t>
              </a:r>
              <a:r>
                <a:rPr lang="en-US" sz="1600" dirty="0">
                  <a:solidFill>
                    <a:srgbClr val="1A3668"/>
                  </a:solidFill>
                  <a:latin typeface="Open Sauce SemiBold Bold"/>
                </a:rPr>
                <a:t> de </a:t>
              </a:r>
              <a:r>
                <a:rPr lang="en-US" sz="1600" dirty="0" err="1">
                  <a:solidFill>
                    <a:srgbClr val="1A3668"/>
                  </a:solidFill>
                  <a:latin typeface="Open Sauce SemiBold Bold"/>
                </a:rPr>
                <a:t>intervención</a:t>
              </a:r>
              <a:r>
                <a:rPr lang="en-US" sz="1600" dirty="0">
                  <a:solidFill>
                    <a:srgbClr val="1A3668"/>
                  </a:solidFill>
                  <a:latin typeface="Open Sauce SemiBold Bold"/>
                </a:rPr>
                <a:t> para el </a:t>
              </a:r>
              <a:r>
                <a:rPr lang="en-US" sz="1600" dirty="0" err="1">
                  <a:solidFill>
                    <a:srgbClr val="1A3668"/>
                  </a:solidFill>
                  <a:latin typeface="Open Sauce SemiBold Bold"/>
                </a:rPr>
                <a:t>comportamiento</a:t>
              </a:r>
              <a:r>
                <a:rPr lang="en-US" sz="2000" dirty="0">
                  <a:solidFill>
                    <a:srgbClr val="1A3668"/>
                  </a:solidFill>
                  <a:latin typeface="Open Sauce SemiBold Bold"/>
                </a:rPr>
                <a:t>
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753651" y="9348959"/>
            <a:ext cx="12780699" cy="31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ntic"/>
              </a:rPr>
              <a:t>https://transformingeducation.org/resources/looking-at-the-intersection-of-student-agency-and-school-discipline-practices/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7198765" y="315236"/>
            <a:ext cx="925949" cy="713464"/>
            <a:chOff x="0" y="0"/>
            <a:chExt cx="1234598" cy="951285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17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9896" y="0"/>
            <a:ext cx="18544506" cy="3320588"/>
            <a:chOff x="0" y="0"/>
            <a:chExt cx="9520195" cy="1704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20196" cy="1704691"/>
            </a:xfrm>
            <a:custGeom>
              <a:avLst/>
              <a:gdLst/>
              <a:ahLst/>
              <a:cxnLst/>
              <a:rect l="l" t="t" r="r" b="b"/>
              <a:pathLst>
                <a:path w="9520196" h="1704691">
                  <a:moveTo>
                    <a:pt x="9395735" y="1704691"/>
                  </a:moveTo>
                  <a:lnTo>
                    <a:pt x="124460" y="1704691"/>
                  </a:lnTo>
                  <a:cubicBezTo>
                    <a:pt x="55880" y="1704691"/>
                    <a:pt x="0" y="1648811"/>
                    <a:pt x="0" y="15802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395735" y="0"/>
                  </a:lnTo>
                  <a:cubicBezTo>
                    <a:pt x="9464315" y="0"/>
                    <a:pt x="9520196" y="55880"/>
                    <a:pt x="9520196" y="124460"/>
                  </a:cubicBezTo>
                  <a:lnTo>
                    <a:pt x="9520196" y="1580231"/>
                  </a:lnTo>
                  <a:cubicBezTo>
                    <a:pt x="9520196" y="1648811"/>
                    <a:pt x="9464315" y="1704691"/>
                    <a:pt x="9395735" y="1704691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28066" y="408509"/>
            <a:ext cx="5351028" cy="2630162"/>
            <a:chOff x="0" y="0"/>
            <a:chExt cx="7134704" cy="35068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134704" cy="3506882"/>
              <a:chOff x="0" y="0"/>
              <a:chExt cx="3128810" cy="153788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128810" cy="1537887"/>
              </a:xfrm>
              <a:custGeom>
                <a:avLst/>
                <a:gdLst/>
                <a:ahLst/>
                <a:cxnLst/>
                <a:rect l="l" t="t" r="r" b="b"/>
                <a:pathLst>
                  <a:path w="3128810" h="1537887">
                    <a:moveTo>
                      <a:pt x="3004350" y="1537887"/>
                    </a:moveTo>
                    <a:lnTo>
                      <a:pt x="124460" y="1537887"/>
                    </a:lnTo>
                    <a:cubicBezTo>
                      <a:pt x="55880" y="1537887"/>
                      <a:pt x="0" y="1482007"/>
                      <a:pt x="0" y="14134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04350" y="0"/>
                    </a:lnTo>
                    <a:cubicBezTo>
                      <a:pt x="3072930" y="0"/>
                      <a:pt x="3128810" y="55880"/>
                      <a:pt x="3128810" y="124460"/>
                    </a:cubicBezTo>
                    <a:lnTo>
                      <a:pt x="3128810" y="1413427"/>
                    </a:lnTo>
                    <a:cubicBezTo>
                      <a:pt x="3128810" y="1482007"/>
                      <a:pt x="3072930" y="1537887"/>
                      <a:pt x="3004350" y="1537887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46925" y="259075"/>
              <a:ext cx="6040854" cy="2925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5850"/>
                </a:lnSpc>
              </a:pPr>
              <a:r>
                <a:rPr lang="en-US" sz="4500" dirty="0" err="1">
                  <a:solidFill>
                    <a:srgbClr val="FFFFFF"/>
                  </a:solidFill>
                  <a:latin typeface="Open Sauce SemiBold Bold"/>
                </a:rPr>
                <a:t>Crear</a:t>
              </a:r>
              <a:r>
                <a:rPr lang="en-US" sz="4500" dirty="0">
                  <a:solidFill>
                    <a:srgbClr val="FFFFFF"/>
                  </a:solidFill>
                  <a:latin typeface="Open Sauce SemiBold Bold"/>
                </a:rPr>
                <a:t> </a:t>
              </a:r>
              <a:r>
                <a:rPr lang="en-US" sz="4500" dirty="0" err="1">
                  <a:solidFill>
                    <a:srgbClr val="FFFFFF"/>
                  </a:solidFill>
                  <a:latin typeface="Open Sauce SemiBold Bold"/>
                </a:rPr>
                <a:t>caminos</a:t>
              </a:r>
              <a:r>
                <a:rPr lang="en-US" sz="4500" dirty="0">
                  <a:solidFill>
                    <a:srgbClr val="FFFFFF"/>
                  </a:solidFill>
                  <a:latin typeface="Open Sauce SemiBold Bold"/>
                </a:rPr>
                <a:t> de </a:t>
              </a:r>
              <a:r>
                <a:rPr lang="en-US" sz="4500" dirty="0" err="1">
                  <a:solidFill>
                    <a:srgbClr val="FFFFFF"/>
                  </a:solidFill>
                  <a:latin typeface="Open Sauce SemiBold Bold"/>
                </a:rPr>
                <a:t>éxito</a:t>
              </a:r>
              <a:r>
                <a:rPr lang="en-US" sz="4500" dirty="0">
                  <a:solidFill>
                    <a:srgbClr val="FFFFFF"/>
                  </a:solidFill>
                  <a:latin typeface="Open Sauce SemiBold Bold"/>
                </a:rPr>
                <a:t>  
</a:t>
              </a:r>
              <a:endParaRPr lang="en-US" sz="4500" u="none" dirty="0">
                <a:solidFill>
                  <a:srgbClr val="FFFFFF"/>
                </a:solidFill>
                <a:latin typeface="Open Sauce SemiBold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2658" y="3458184"/>
            <a:ext cx="1490922" cy="1530303"/>
            <a:chOff x="0" y="0"/>
            <a:chExt cx="908551" cy="9325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8551" cy="932550"/>
            </a:xfrm>
            <a:custGeom>
              <a:avLst/>
              <a:gdLst/>
              <a:ahLst/>
              <a:cxnLst/>
              <a:rect l="l" t="t" r="r" b="b"/>
              <a:pathLst>
                <a:path w="908551" h="932550">
                  <a:moveTo>
                    <a:pt x="784091" y="932550"/>
                  </a:moveTo>
                  <a:lnTo>
                    <a:pt x="124460" y="932550"/>
                  </a:lnTo>
                  <a:cubicBezTo>
                    <a:pt x="55880" y="932550"/>
                    <a:pt x="0" y="876670"/>
                    <a:pt x="0" y="8080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84091" y="0"/>
                  </a:lnTo>
                  <a:cubicBezTo>
                    <a:pt x="852671" y="0"/>
                    <a:pt x="908551" y="55880"/>
                    <a:pt x="908551" y="124460"/>
                  </a:cubicBezTo>
                  <a:lnTo>
                    <a:pt x="908551" y="808090"/>
                  </a:lnTo>
                  <a:cubicBezTo>
                    <a:pt x="908551" y="876670"/>
                    <a:pt x="852671" y="932550"/>
                    <a:pt x="784091" y="932550"/>
                  </a:cubicBezTo>
                  <a:close/>
                </a:path>
              </a:pathLst>
            </a:custGeom>
            <a:solidFill>
              <a:srgbClr val="4C9F3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5022" y="3606793"/>
            <a:ext cx="1346194" cy="121157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753117" y="6246233"/>
            <a:ext cx="1188576" cy="1243945"/>
            <a:chOff x="0" y="0"/>
            <a:chExt cx="1584768" cy="165859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584768" cy="1658593"/>
              <a:chOff x="0" y="0"/>
              <a:chExt cx="891041" cy="93255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9104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891041" h="932550">
                    <a:moveTo>
                      <a:pt x="76658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66581" y="0"/>
                    </a:lnTo>
                    <a:cubicBezTo>
                      <a:pt x="835161" y="0"/>
                      <a:pt x="891041" y="55880"/>
                      <a:pt x="891041" y="124460"/>
                    </a:cubicBezTo>
                    <a:lnTo>
                      <a:pt x="891041" y="808090"/>
                    </a:lnTo>
                    <a:cubicBezTo>
                      <a:pt x="891041" y="876670"/>
                      <a:pt x="835161" y="932550"/>
                      <a:pt x="766581" y="932550"/>
                    </a:cubicBezTo>
                    <a:close/>
                  </a:path>
                </a:pathLst>
              </a:custGeom>
              <a:solidFill>
                <a:srgbClr val="26BDE2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3918" y="228398"/>
              <a:ext cx="1436932" cy="1201797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6022432" y="446602"/>
            <a:ext cx="11706477" cy="302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Open Sauce Bold"/>
              </a:rPr>
              <a:t>AESD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educación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como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el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camino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hacia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el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éxito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de los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estudiantes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Nuestro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objetivo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general es que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todos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los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niños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desarrollen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a lo largo del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camino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educativo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acumulen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las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habilidades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sociales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emocionales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cognitivas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necesarias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emerger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como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miembros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positivos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productivos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 de la </a:t>
            </a:r>
            <a:r>
              <a:rPr lang="en-US" sz="2400" dirty="0" err="1">
                <a:solidFill>
                  <a:srgbClr val="000000"/>
                </a:solidFill>
                <a:latin typeface="Open Sauce Bold"/>
              </a:rPr>
              <a:t>sociedad</a:t>
            </a:r>
            <a:r>
              <a:rPr lang="en-US" sz="2400" dirty="0">
                <a:solidFill>
                  <a:srgbClr val="000000"/>
                </a:solidFill>
                <a:latin typeface="Open Sauce Bold"/>
              </a:rPr>
              <a:t>. 
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562619" y="3476156"/>
            <a:ext cx="1307670" cy="1342211"/>
            <a:chOff x="0" y="0"/>
            <a:chExt cx="1743560" cy="1789615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743560" cy="1789615"/>
              <a:chOff x="0" y="0"/>
              <a:chExt cx="908551" cy="93255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FF66C4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23634" y="233782"/>
              <a:ext cx="1296292" cy="1296292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7162680" y="3687410"/>
            <a:ext cx="1473412" cy="1512331"/>
            <a:chOff x="0" y="0"/>
            <a:chExt cx="1964550" cy="201644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964550" cy="2016442"/>
              <a:chOff x="0" y="0"/>
              <a:chExt cx="908551" cy="93255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8C52FF"/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24089" y="260724"/>
              <a:ext cx="1505822" cy="1505822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428066" y="7637812"/>
            <a:ext cx="7471320" cy="2257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7"/>
              </a:lnSpc>
            </a:pP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Utilice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objetivos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educativos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críticos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(es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decir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,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preparación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para el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jardín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de infantes,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lectura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por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tercer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grado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, etc.) y los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principales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indicadores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de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éxito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educativo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por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nivel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de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grado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en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lectura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y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matemáticas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para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monitorear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y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apoyar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el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éxito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específico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de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todos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los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estudiantes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y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responsabilizar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a la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comunidad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 de </a:t>
            </a:r>
            <a:r>
              <a:rPr lang="en-US" sz="1904" spc="-78" dirty="0" err="1">
                <a:solidFill>
                  <a:srgbClr val="1A3668"/>
                </a:solidFill>
                <a:latin typeface="Open Sauce"/>
              </a:rPr>
              <a:t>aprendizaje</a:t>
            </a:r>
            <a:r>
              <a:rPr lang="en-US" sz="1904" spc="-78" dirty="0">
                <a:solidFill>
                  <a:srgbClr val="1A3668"/>
                </a:solidFill>
                <a:latin typeface="Open Sauce"/>
              </a:rPr>
              <a:t>. 
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562619" y="6840529"/>
            <a:ext cx="1332747" cy="1367951"/>
            <a:chOff x="0" y="0"/>
            <a:chExt cx="1776997" cy="1823935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776997" cy="1823935"/>
              <a:chOff x="0" y="0"/>
              <a:chExt cx="908551" cy="93255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908551" cy="932550"/>
              </a:xfrm>
              <a:custGeom>
                <a:avLst/>
                <a:gdLst/>
                <a:ahLst/>
                <a:cxnLst/>
                <a:rect l="l" t="t" r="r" b="b"/>
                <a:pathLst>
                  <a:path w="908551" h="932550">
                    <a:moveTo>
                      <a:pt x="784091" y="932550"/>
                    </a:moveTo>
                    <a:lnTo>
                      <a:pt x="124460" y="932550"/>
                    </a:lnTo>
                    <a:cubicBezTo>
                      <a:pt x="55880" y="932550"/>
                      <a:pt x="0" y="876670"/>
                      <a:pt x="0" y="8080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4091" y="0"/>
                    </a:lnTo>
                    <a:cubicBezTo>
                      <a:pt x="852671" y="0"/>
                      <a:pt x="908551" y="55880"/>
                      <a:pt x="908551" y="124460"/>
                    </a:cubicBezTo>
                    <a:lnTo>
                      <a:pt x="908551" y="808090"/>
                    </a:lnTo>
                    <a:cubicBezTo>
                      <a:pt x="908551" y="876670"/>
                      <a:pt x="852671" y="932550"/>
                      <a:pt x="784091" y="932550"/>
                    </a:cubicBezTo>
                    <a:close/>
                  </a:path>
                </a:pathLst>
              </a:custGeom>
              <a:solidFill>
                <a:srgbClr val="FD9D24"/>
              </a:solidFill>
            </p:spPr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69368" y="267126"/>
              <a:ext cx="1279148" cy="1516028"/>
            </a:xfrm>
            <a:prstGeom prst="rect">
              <a:avLst/>
            </a:prstGeom>
          </p:spPr>
        </p:pic>
      </p:grpSp>
      <p:sp>
        <p:nvSpPr>
          <p:cNvPr id="29" name="TextBox 29"/>
          <p:cNvSpPr txBox="1"/>
          <p:nvPr/>
        </p:nvSpPr>
        <p:spPr>
          <a:xfrm>
            <a:off x="439211" y="5161641"/>
            <a:ext cx="4065418" cy="140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1"/>
              </a:lnSpc>
            </a:pPr>
            <a:r>
              <a:rPr lang="en-US" sz="2008" spc="-82" dirty="0" err="1">
                <a:solidFill>
                  <a:srgbClr val="1A3668"/>
                </a:solidFill>
                <a:latin typeface="Open Sauce"/>
              </a:rPr>
              <a:t>Desarrollar</a:t>
            </a:r>
            <a:r>
              <a:rPr lang="en-US" sz="2008" spc="-82" dirty="0">
                <a:solidFill>
                  <a:srgbClr val="1A3668"/>
                </a:solidFill>
                <a:latin typeface="Open Sauce"/>
              </a:rPr>
              <a:t> planes </a:t>
            </a:r>
            <a:r>
              <a:rPr lang="en-US" sz="2008" spc="-82" dirty="0" err="1">
                <a:solidFill>
                  <a:srgbClr val="1A3668"/>
                </a:solidFill>
                <a:latin typeface="Open Sauce"/>
              </a:rPr>
              <a:t>académicos</a:t>
            </a:r>
            <a:r>
              <a:rPr lang="en-US" sz="2008" spc="-82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8" spc="-82" dirty="0" err="1">
                <a:solidFill>
                  <a:srgbClr val="1A3668"/>
                </a:solidFill>
                <a:latin typeface="Open Sauce"/>
              </a:rPr>
              <a:t>personalizados</a:t>
            </a:r>
            <a:r>
              <a:rPr lang="en-US" sz="2008" spc="-82" dirty="0">
                <a:solidFill>
                  <a:srgbClr val="1A3668"/>
                </a:solidFill>
                <a:latin typeface="Open Sauce"/>
              </a:rPr>
              <a:t> para </a:t>
            </a:r>
            <a:r>
              <a:rPr lang="en-US" sz="2008" spc="-82" dirty="0" err="1">
                <a:solidFill>
                  <a:srgbClr val="1A3668"/>
                </a:solidFill>
                <a:latin typeface="Open Sauce"/>
              </a:rPr>
              <a:t>asegurar</a:t>
            </a:r>
            <a:r>
              <a:rPr lang="en-US" sz="2008" spc="-82" dirty="0">
                <a:solidFill>
                  <a:srgbClr val="1A3668"/>
                </a:solidFill>
                <a:latin typeface="Open Sauce"/>
              </a:rPr>
              <a:t> el </a:t>
            </a:r>
            <a:r>
              <a:rPr lang="en-US" sz="2008" spc="-82" dirty="0" err="1">
                <a:solidFill>
                  <a:srgbClr val="1A3668"/>
                </a:solidFill>
                <a:latin typeface="Open Sauce"/>
              </a:rPr>
              <a:t>éxito</a:t>
            </a:r>
            <a:r>
              <a:rPr lang="en-US" sz="2008" spc="-82" dirty="0">
                <a:solidFill>
                  <a:srgbClr val="1A3668"/>
                </a:solidFill>
                <a:latin typeface="Open Sauce"/>
              </a:rPr>
              <a:t> de los </a:t>
            </a:r>
            <a:r>
              <a:rPr lang="en-US" sz="2008" spc="-82" dirty="0" err="1">
                <a:solidFill>
                  <a:srgbClr val="1A3668"/>
                </a:solidFill>
                <a:latin typeface="Open Sauce"/>
              </a:rPr>
              <a:t>estudiantes</a:t>
            </a:r>
            <a:r>
              <a:rPr lang="en-US" sz="2008" spc="-82" dirty="0">
                <a:solidFill>
                  <a:srgbClr val="1A3668"/>
                </a:solidFill>
                <a:latin typeface="Open Sauce"/>
              </a:rPr>
              <a:t> 
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871743" y="4940862"/>
            <a:ext cx="6080668" cy="2194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Crear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itinerarios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de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aprendizaje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profesional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para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garantizar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que los maestros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desarrollen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el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conocimiento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y las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habilidades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que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necesitan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para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tomar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decisiones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educativas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informadas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que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conduzcan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a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resultados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exitosos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 para los </a:t>
            </a:r>
            <a:r>
              <a:rPr lang="en-US" sz="1900" spc="-77" dirty="0" err="1">
                <a:solidFill>
                  <a:srgbClr val="1A3668"/>
                </a:solidFill>
                <a:latin typeface="Open Sauce"/>
              </a:rPr>
              <a:t>estudiantes</a:t>
            </a:r>
            <a:r>
              <a:rPr lang="en-US" sz="1900" spc="-77" dirty="0">
                <a:solidFill>
                  <a:srgbClr val="1A3668"/>
                </a:solidFill>
                <a:latin typeface="Open Sauce"/>
              </a:rPr>
              <a:t>. 
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354965" y="8293735"/>
            <a:ext cx="5902869" cy="1700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Desarrollar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vías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claras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para el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avance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profesional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y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proporcionar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oportunidades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equitativas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para acceder a las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trayectorias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profesionales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en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todos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los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niveles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 de la </a:t>
            </a:r>
            <a:r>
              <a:rPr lang="en-US" sz="1900" spc="-76" dirty="0" err="1">
                <a:solidFill>
                  <a:srgbClr val="1A3668"/>
                </a:solidFill>
                <a:latin typeface="Open Sauce"/>
              </a:rPr>
              <a:t>organización</a:t>
            </a:r>
            <a:r>
              <a:rPr lang="en-US" sz="1900" spc="-76" dirty="0">
                <a:solidFill>
                  <a:srgbClr val="1A3668"/>
                </a:solidFill>
                <a:latin typeface="Open Sauce"/>
              </a:rPr>
              <a:t>.
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662551" y="9819007"/>
            <a:ext cx="8547200" cy="199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</a:rPr>
              <a:t>The Center for High Impact Philanthropy. https://www.impact.upenn.edu/wp-content/uploads/2016/2015/03/131007_Pathways_Abbrv2.pdf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149796" y="9524207"/>
            <a:ext cx="11572710" cy="199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uce"/>
              </a:rPr>
              <a:t>2.3.1 Beliefs about Student Success 2.3.2 The Importance .... http://www.edugains.ca/resourcesECLP/VideoLibrary/PLF/Connecting/AssociatedFiles/2.3.1_BeliefsaboutStudentSuccess.pdf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7257834" y="189432"/>
            <a:ext cx="925949" cy="713464"/>
            <a:chOff x="0" y="0"/>
            <a:chExt cx="1234598" cy="951285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18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4921126" y="5430473"/>
            <a:ext cx="6433839" cy="189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1"/>
              </a:lnSpc>
            </a:pP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Desarrollar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la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capacidad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de los padres de AESD a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través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de un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sistema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integral de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apoyos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y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oportunidades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con el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objetivo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final de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empoderar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a los padres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como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partes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interesadas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activas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en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la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educación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 de sus </a:t>
            </a:r>
            <a:r>
              <a:rPr lang="en-US" sz="1901" dirty="0" err="1">
                <a:solidFill>
                  <a:srgbClr val="1A3668"/>
                </a:solidFill>
                <a:latin typeface="Open Sauce"/>
              </a:rPr>
              <a:t>hijos</a:t>
            </a:r>
            <a:r>
              <a:rPr lang="en-US" sz="1901" dirty="0">
                <a:solidFill>
                  <a:srgbClr val="1A3668"/>
                </a:solidFill>
                <a:latin typeface="Open Sauce"/>
              </a:rPr>
              <a:t>.
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620" y="271365"/>
            <a:ext cx="17504925" cy="1148495"/>
            <a:chOff x="0" y="0"/>
            <a:chExt cx="23339900" cy="15313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339900" cy="1531327"/>
              <a:chOff x="0" y="0"/>
              <a:chExt cx="10235338" cy="6715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235338" cy="671539"/>
              </a:xfrm>
              <a:custGeom>
                <a:avLst/>
                <a:gdLst/>
                <a:ahLst/>
                <a:cxnLst/>
                <a:rect l="l" t="t" r="r" b="b"/>
                <a:pathLst>
                  <a:path w="10235338" h="671539">
                    <a:moveTo>
                      <a:pt x="10110878" y="671539"/>
                    </a:moveTo>
                    <a:lnTo>
                      <a:pt x="124460" y="671539"/>
                    </a:lnTo>
                    <a:cubicBezTo>
                      <a:pt x="55880" y="671539"/>
                      <a:pt x="0" y="615659"/>
                      <a:pt x="0" y="5470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110878" y="0"/>
                    </a:lnTo>
                    <a:cubicBezTo>
                      <a:pt x="10179458" y="0"/>
                      <a:pt x="10235338" y="55880"/>
                      <a:pt x="10235338" y="124460"/>
                    </a:cubicBezTo>
                    <a:lnTo>
                      <a:pt x="10235338" y="547079"/>
                    </a:lnTo>
                    <a:cubicBezTo>
                      <a:pt x="10235338" y="615659"/>
                      <a:pt x="10179458" y="671539"/>
                      <a:pt x="10110878" y="671539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252388" y="259075"/>
              <a:ext cx="20835124" cy="1064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0"/>
                </a:lnSpc>
              </a:pPr>
              <a:r>
                <a:rPr lang="en-US" sz="5400" b="1" u="none" dirty="0">
                  <a:solidFill>
                    <a:srgbClr val="F9C446"/>
                  </a:solidFill>
                  <a:latin typeface="Avenir Black" panose="02000503020000020003" pitchFamily="2" charset="0"/>
                </a:rPr>
                <a:t> </a:t>
              </a:r>
              <a:r>
                <a:rPr lang="en-US" sz="5400" b="1" dirty="0" err="1">
                  <a:solidFill>
                    <a:srgbClr val="F9C446"/>
                  </a:solidFill>
                  <a:latin typeface="Avenir Black" panose="02000503020000020003" pitchFamily="2" charset="0"/>
                </a:rPr>
                <a:t>Misión</a:t>
              </a:r>
              <a:r>
                <a:rPr lang="en-US" sz="5400" b="1" dirty="0">
                  <a:solidFill>
                    <a:srgbClr val="F9C446"/>
                  </a:solidFill>
                  <a:latin typeface="Avenir Black" panose="02000503020000020003" pitchFamily="2" charset="0"/>
                </a:rPr>
                <a:t> DEI de Alhambra</a:t>
              </a:r>
              <a:endParaRPr lang="en-US" sz="5400" b="1" u="none" dirty="0">
                <a:solidFill>
                  <a:srgbClr val="F9C446"/>
                </a:solidFill>
                <a:latin typeface="Avenir Black" panose="02000503020000020003" pitchFamily="2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66703" y="1630707"/>
            <a:ext cx="3628663" cy="813534"/>
            <a:chOff x="0" y="0"/>
            <a:chExt cx="4838218" cy="108471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838218" cy="1084712"/>
              <a:chOff x="0" y="0"/>
              <a:chExt cx="2998601" cy="67227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998601" cy="672276"/>
              </a:xfrm>
              <a:custGeom>
                <a:avLst/>
                <a:gdLst/>
                <a:ahLst/>
                <a:cxnLst/>
                <a:rect l="l" t="t" r="r" b="b"/>
                <a:pathLst>
                  <a:path w="2998601" h="672276">
                    <a:moveTo>
                      <a:pt x="2874141" y="672276"/>
                    </a:moveTo>
                    <a:lnTo>
                      <a:pt x="124460" y="672276"/>
                    </a:lnTo>
                    <a:cubicBezTo>
                      <a:pt x="55880" y="672276"/>
                      <a:pt x="0" y="616396"/>
                      <a:pt x="0" y="5478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74141" y="0"/>
                    </a:lnTo>
                    <a:cubicBezTo>
                      <a:pt x="2942721" y="0"/>
                      <a:pt x="2998601" y="55880"/>
                      <a:pt x="2998601" y="124460"/>
                    </a:cubicBezTo>
                    <a:lnTo>
                      <a:pt x="2998601" y="547816"/>
                    </a:lnTo>
                    <a:cubicBezTo>
                      <a:pt x="2998601" y="616396"/>
                      <a:pt x="2942721" y="672276"/>
                      <a:pt x="2874141" y="672276"/>
                    </a:cubicBezTo>
                    <a:close/>
                  </a:path>
                </a:pathLst>
              </a:custGeom>
              <a:solidFill>
                <a:srgbClr val="FCC30B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337853" y="155023"/>
              <a:ext cx="4162513" cy="782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4536"/>
                </a:lnSpc>
              </a:pPr>
              <a:r>
                <a:rPr lang="en-US" sz="4000" b="1" dirty="0" err="1">
                  <a:solidFill>
                    <a:srgbClr val="1A3668"/>
                  </a:solidFill>
                  <a:latin typeface="Avenir Black" panose="02000503020000020003" pitchFamily="2" charset="0"/>
                </a:rPr>
                <a:t>Equidad</a:t>
              </a:r>
              <a:endParaRPr lang="en-US" sz="4000" b="1" dirty="0">
                <a:solidFill>
                  <a:srgbClr val="1A3668"/>
                </a:solidFill>
                <a:latin typeface="Avenir Black" panose="02000503020000020003" pitchFamily="2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91598" y="1627535"/>
            <a:ext cx="4328969" cy="816706"/>
            <a:chOff x="0" y="0"/>
            <a:chExt cx="5771959" cy="108894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5771959" cy="1088941"/>
              <a:chOff x="0" y="0"/>
              <a:chExt cx="3563416" cy="67227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63416" cy="672276"/>
              </a:xfrm>
              <a:custGeom>
                <a:avLst/>
                <a:gdLst/>
                <a:ahLst/>
                <a:cxnLst/>
                <a:rect l="l" t="t" r="r" b="b"/>
                <a:pathLst>
                  <a:path w="3563416" h="672276">
                    <a:moveTo>
                      <a:pt x="3438956" y="672276"/>
                    </a:moveTo>
                    <a:lnTo>
                      <a:pt x="124460" y="672276"/>
                    </a:lnTo>
                    <a:cubicBezTo>
                      <a:pt x="55880" y="672276"/>
                      <a:pt x="0" y="616396"/>
                      <a:pt x="0" y="5478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38956" y="0"/>
                    </a:lnTo>
                    <a:cubicBezTo>
                      <a:pt x="3507536" y="0"/>
                      <a:pt x="3563416" y="55880"/>
                      <a:pt x="3563416" y="124460"/>
                    </a:cubicBezTo>
                    <a:lnTo>
                      <a:pt x="3563416" y="547816"/>
                    </a:lnTo>
                    <a:cubicBezTo>
                      <a:pt x="3563416" y="616396"/>
                      <a:pt x="3507536" y="672276"/>
                      <a:pt x="3438956" y="672276"/>
                    </a:cubicBezTo>
                    <a:close/>
                  </a:path>
                </a:pathLst>
              </a:custGeom>
              <a:solidFill>
                <a:srgbClr val="FCC30B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9170" y="165300"/>
              <a:ext cx="5093618" cy="729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54"/>
                </a:lnSpc>
              </a:pPr>
              <a:r>
                <a:rPr lang="en-US" sz="3503" dirty="0" err="1">
                  <a:solidFill>
                    <a:srgbClr val="1A3668"/>
                  </a:solidFill>
                  <a:latin typeface="Open Sauce SemiBold Bold"/>
                </a:rPr>
                <a:t>Diversidad</a:t>
              </a:r>
              <a:r>
                <a:rPr lang="en-US" sz="3503" dirty="0">
                  <a:solidFill>
                    <a:srgbClr val="1A3668"/>
                  </a:solidFill>
                  <a:latin typeface="Open Sauce SemiBold Bold"/>
                </a:rPr>
                <a:t>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45306" y="1588416"/>
            <a:ext cx="4374972" cy="855825"/>
            <a:chOff x="0" y="0"/>
            <a:chExt cx="5833296" cy="11411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833296" cy="1141100"/>
              <a:chOff x="0" y="0"/>
              <a:chExt cx="3436672" cy="67227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36672" cy="672276"/>
              </a:xfrm>
              <a:custGeom>
                <a:avLst/>
                <a:gdLst/>
                <a:ahLst/>
                <a:cxnLst/>
                <a:rect l="l" t="t" r="r" b="b"/>
                <a:pathLst>
                  <a:path w="3436672" h="672276">
                    <a:moveTo>
                      <a:pt x="3312211" y="672276"/>
                    </a:moveTo>
                    <a:lnTo>
                      <a:pt x="124460" y="672276"/>
                    </a:lnTo>
                    <a:cubicBezTo>
                      <a:pt x="55880" y="672276"/>
                      <a:pt x="0" y="616396"/>
                      <a:pt x="0" y="5478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12212" y="0"/>
                    </a:lnTo>
                    <a:cubicBezTo>
                      <a:pt x="3380792" y="0"/>
                      <a:pt x="3436672" y="55880"/>
                      <a:pt x="3436672" y="124460"/>
                    </a:cubicBezTo>
                    <a:lnTo>
                      <a:pt x="3436672" y="547816"/>
                    </a:lnTo>
                    <a:cubicBezTo>
                      <a:pt x="3436672" y="616396"/>
                      <a:pt x="3380792" y="672276"/>
                      <a:pt x="3312212" y="672276"/>
                    </a:cubicBezTo>
                    <a:close/>
                  </a:path>
                </a:pathLst>
              </a:custGeom>
              <a:solidFill>
                <a:srgbClr val="FCC30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55416" y="165062"/>
              <a:ext cx="5145856" cy="772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72"/>
                </a:lnSpc>
              </a:pPr>
              <a:r>
                <a:rPr lang="en-US" sz="3670" dirty="0">
                  <a:solidFill>
                    <a:srgbClr val="1A3668"/>
                  </a:solidFill>
                  <a:latin typeface="Open Sauce SemiBold Bold"/>
                </a:rPr>
                <a:t>Inclusion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0237" y="6663204"/>
            <a:ext cx="18027526" cy="3214645"/>
            <a:chOff x="0" y="0"/>
            <a:chExt cx="6162565" cy="10989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162565" cy="1098901"/>
            </a:xfrm>
            <a:custGeom>
              <a:avLst/>
              <a:gdLst/>
              <a:ahLst/>
              <a:cxnLst/>
              <a:rect l="l" t="t" r="r" b="b"/>
              <a:pathLst>
                <a:path w="6162565" h="1098901">
                  <a:moveTo>
                    <a:pt x="6038105" y="1098900"/>
                  </a:moveTo>
                  <a:lnTo>
                    <a:pt x="124460" y="1098900"/>
                  </a:lnTo>
                  <a:cubicBezTo>
                    <a:pt x="55880" y="1098900"/>
                    <a:pt x="0" y="1043020"/>
                    <a:pt x="0" y="9744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38105" y="0"/>
                  </a:lnTo>
                  <a:cubicBezTo>
                    <a:pt x="6106685" y="0"/>
                    <a:pt x="6162565" y="55880"/>
                    <a:pt x="6162565" y="124460"/>
                  </a:cubicBezTo>
                  <a:lnTo>
                    <a:pt x="6162565" y="974441"/>
                  </a:lnTo>
                  <a:cubicBezTo>
                    <a:pt x="6162565" y="1043021"/>
                    <a:pt x="6106685" y="1098901"/>
                    <a:pt x="6038105" y="1098901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80675" y="2617213"/>
            <a:ext cx="3187748" cy="31877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00155" y="2617213"/>
            <a:ext cx="2857688" cy="28576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24502" y="2617213"/>
            <a:ext cx="3030660" cy="303066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01726" y="7024279"/>
            <a:ext cx="17484548" cy="179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Alhambra se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compromete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a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crear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una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comunidad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diversa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e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inclusiva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que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honre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nuestras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diferencias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,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promueva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nuestros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valores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colectivos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y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fomente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una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cultura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 de </a:t>
            </a:r>
            <a:r>
              <a:rPr lang="en-US" sz="3000" b="1" dirty="0" err="1">
                <a:solidFill>
                  <a:srgbClr val="F9C446"/>
                </a:solidFill>
                <a:latin typeface="Avenir Black" panose="02000503020000020003" pitchFamily="2" charset="0"/>
              </a:rPr>
              <a:t>éxito</a:t>
            </a:r>
            <a:r>
              <a:rPr lang="en-US" sz="3000" b="1" dirty="0">
                <a:solidFill>
                  <a:srgbClr val="F9C446"/>
                </a:solidFill>
                <a:latin typeface="Avenir Black" panose="02000503020000020003" pitchFamily="2" charset="0"/>
              </a:rPr>
              <a:t>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400" dirty="0">
              <a:solidFill>
                <a:srgbClr val="E8AF31"/>
              </a:solidFill>
              <a:latin typeface="Open Sauce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23886" y="8458219"/>
            <a:ext cx="4996681" cy="12054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36427" y="895478"/>
            <a:ext cx="4727973" cy="1651051"/>
            <a:chOff x="0" y="0"/>
            <a:chExt cx="6303964" cy="220140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303964" cy="1531327"/>
              <a:chOff x="0" y="0"/>
              <a:chExt cx="2764502" cy="6715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64502" cy="671539"/>
              </a:xfrm>
              <a:custGeom>
                <a:avLst/>
                <a:gdLst/>
                <a:ahLst/>
                <a:cxnLst/>
                <a:rect l="l" t="t" r="r" b="b"/>
                <a:pathLst>
                  <a:path w="2764502" h="671539">
                    <a:moveTo>
                      <a:pt x="2640042" y="671539"/>
                    </a:moveTo>
                    <a:lnTo>
                      <a:pt x="124460" y="671539"/>
                    </a:lnTo>
                    <a:cubicBezTo>
                      <a:pt x="55880" y="671539"/>
                      <a:pt x="0" y="615659"/>
                      <a:pt x="0" y="5470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40042" y="0"/>
                    </a:lnTo>
                    <a:cubicBezTo>
                      <a:pt x="2708622" y="0"/>
                      <a:pt x="2764502" y="55880"/>
                      <a:pt x="2764502" y="124460"/>
                    </a:cubicBezTo>
                    <a:lnTo>
                      <a:pt x="2764502" y="547079"/>
                    </a:lnTo>
                    <a:cubicBezTo>
                      <a:pt x="2764502" y="615659"/>
                      <a:pt x="2708622" y="671539"/>
                      <a:pt x="2640042" y="671539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63783" y="259075"/>
              <a:ext cx="5740181" cy="1942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5850"/>
                </a:lnSpc>
              </a:pPr>
              <a:r>
                <a:rPr lang="en-US" sz="4000" dirty="0">
                  <a:solidFill>
                    <a:srgbClr val="1A3668"/>
                  </a:solidFill>
                  <a:latin typeface="Open Sauce SemiBold Bold"/>
                </a:rPr>
                <a:t>Pasos de </a:t>
              </a:r>
              <a:r>
                <a:rPr lang="en-US" sz="4000" dirty="0" err="1">
                  <a:solidFill>
                    <a:srgbClr val="1A3668"/>
                  </a:solidFill>
                  <a:latin typeface="Open Sauce SemiBold Bold"/>
                </a:rPr>
                <a:t>acción</a:t>
              </a:r>
              <a:r>
                <a:rPr lang="en-US" sz="4500" dirty="0">
                  <a:solidFill>
                    <a:srgbClr val="1A3668"/>
                  </a:solidFill>
                  <a:latin typeface="Open Sauce SemiBold Bold"/>
                </a:rPr>
                <a:t>
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40169" y="9789722"/>
            <a:ext cx="13360244" cy="24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ntic"/>
              </a:rPr>
              <a:t>https://www.nctq.org/dmsView/17-18_PPfT_Support_Guide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288750" y="384001"/>
            <a:ext cx="4625340" cy="1040300"/>
            <a:chOff x="0" y="0"/>
            <a:chExt cx="6167120" cy="138706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167120" cy="1164042"/>
              <a:chOff x="0" y="0"/>
              <a:chExt cx="5101681" cy="96294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101681" cy="962941"/>
              </a:xfrm>
              <a:custGeom>
                <a:avLst/>
                <a:gdLst/>
                <a:ahLst/>
                <a:cxnLst/>
                <a:rect l="l" t="t" r="r" b="b"/>
                <a:pathLst>
                  <a:path w="5101681" h="962941">
                    <a:moveTo>
                      <a:pt x="4977221" y="962941"/>
                    </a:moveTo>
                    <a:lnTo>
                      <a:pt x="124460" y="962941"/>
                    </a:lnTo>
                    <a:cubicBezTo>
                      <a:pt x="55880" y="962941"/>
                      <a:pt x="0" y="907061"/>
                      <a:pt x="0" y="8384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977221" y="0"/>
                    </a:lnTo>
                    <a:cubicBezTo>
                      <a:pt x="5045801" y="0"/>
                      <a:pt x="5101681" y="55880"/>
                      <a:pt x="5101681" y="124460"/>
                    </a:cubicBezTo>
                    <a:lnTo>
                      <a:pt x="5101681" y="838481"/>
                    </a:lnTo>
                    <a:cubicBezTo>
                      <a:pt x="5101681" y="907061"/>
                      <a:pt x="5045801" y="962941"/>
                      <a:pt x="4977221" y="962941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367593" y="275309"/>
              <a:ext cx="5431933" cy="11117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Open Sauce Bold"/>
                </a:rPr>
                <a:t>Itinerarios</a:t>
              </a:r>
              <a:r>
                <a:rPr lang="en-US" sz="2400" dirty="0">
                  <a:solidFill>
                    <a:srgbClr val="FFFFFF"/>
                  </a:solidFill>
                  <a:latin typeface="Open Sauce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Open Sauce Bold"/>
                </a:rPr>
                <a:t>Académicos</a:t>
              </a:r>
              <a:r>
                <a:rPr lang="en-US" sz="2400" dirty="0">
                  <a:solidFill>
                    <a:srgbClr val="FFFFFF"/>
                  </a:solidFill>
                  <a:latin typeface="Open Sauce Bold"/>
                </a:rPr>
                <a:t>
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47409" y="2608055"/>
            <a:ext cx="6044623" cy="5549172"/>
            <a:chOff x="0" y="0"/>
            <a:chExt cx="8059497" cy="739889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098" b="4098"/>
            <a:stretch>
              <a:fillRect/>
            </a:stretch>
          </p:blipFill>
          <p:spPr>
            <a:xfrm>
              <a:off x="0" y="0"/>
              <a:ext cx="8059497" cy="7398896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414673" y="903056"/>
              <a:ext cx="5534394" cy="2639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53"/>
                </a:lnSpc>
                <a:spcBef>
                  <a:spcPct val="0"/>
                </a:spcBef>
              </a:pPr>
              <a:r>
                <a:rPr lang="en-US" sz="3752" dirty="0" err="1">
                  <a:solidFill>
                    <a:srgbClr val="E8AF31"/>
                  </a:solidFill>
                  <a:latin typeface="Open Sauce Bold"/>
                </a:rPr>
                <a:t>Crear</a:t>
              </a:r>
              <a:r>
                <a:rPr lang="en-US" sz="3752" dirty="0">
                  <a:solidFill>
                    <a:srgbClr val="E8AF31"/>
                  </a:solidFill>
                  <a:latin typeface="Open Sauce Bold"/>
                </a:rPr>
                <a:t> </a:t>
              </a:r>
              <a:r>
                <a:rPr lang="en-US" sz="3752" dirty="0" err="1">
                  <a:solidFill>
                    <a:srgbClr val="E8AF31"/>
                  </a:solidFill>
                  <a:latin typeface="Open Sauce Bold"/>
                </a:rPr>
                <a:t>caminos</a:t>
              </a:r>
              <a:r>
                <a:rPr lang="en-US" sz="3752" dirty="0">
                  <a:solidFill>
                    <a:srgbClr val="E8AF31"/>
                  </a:solidFill>
                  <a:latin typeface="Open Sauce Bold"/>
                </a:rPr>
                <a:t> de </a:t>
              </a:r>
              <a:r>
                <a:rPr lang="en-US" sz="3752" dirty="0" err="1">
                  <a:solidFill>
                    <a:srgbClr val="E8AF31"/>
                  </a:solidFill>
                  <a:latin typeface="Open Sauce Bold"/>
                </a:rPr>
                <a:t>éxito</a:t>
              </a:r>
              <a:r>
                <a:rPr lang="en-US" sz="3752" dirty="0">
                  <a:solidFill>
                    <a:srgbClr val="E8AF31"/>
                  </a:solidFill>
                  <a:latin typeface="Open Sauce Bold"/>
                </a:rPr>
                <a:t> 
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84447" y="2690515"/>
              <a:ext cx="1690604" cy="1675811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7229058" y="384001"/>
            <a:ext cx="925949" cy="713464"/>
            <a:chOff x="0" y="0"/>
            <a:chExt cx="1234598" cy="95128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19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4879" y="3341568"/>
            <a:ext cx="11245571" cy="1306577"/>
            <a:chOff x="0" y="0"/>
            <a:chExt cx="13314580" cy="15469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314580" cy="1546967"/>
            </a:xfrm>
            <a:custGeom>
              <a:avLst/>
              <a:gdLst/>
              <a:ahLst/>
              <a:cxnLst/>
              <a:rect l="l" t="t" r="r" b="b"/>
              <a:pathLst>
                <a:path w="13314580" h="1546967">
                  <a:moveTo>
                    <a:pt x="13190120" y="1546967"/>
                  </a:moveTo>
                  <a:lnTo>
                    <a:pt x="124460" y="1546967"/>
                  </a:lnTo>
                  <a:cubicBezTo>
                    <a:pt x="55880" y="1546967"/>
                    <a:pt x="0" y="1491087"/>
                    <a:pt x="0" y="14225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190120" y="0"/>
                  </a:lnTo>
                  <a:cubicBezTo>
                    <a:pt x="13258701" y="0"/>
                    <a:pt x="13314580" y="55880"/>
                    <a:pt x="13314580" y="124460"/>
                  </a:cubicBezTo>
                  <a:lnTo>
                    <a:pt x="13314580" y="1422507"/>
                  </a:lnTo>
                  <a:cubicBezTo>
                    <a:pt x="13314580" y="1491087"/>
                    <a:pt x="13258701" y="1546967"/>
                    <a:pt x="13190120" y="1546967"/>
                  </a:cubicBezTo>
                  <a:close/>
                </a:path>
              </a:pathLst>
            </a:custGeom>
            <a:solidFill>
              <a:srgbClr val="E8AF31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351793" y="2608055"/>
            <a:ext cx="4625340" cy="859316"/>
            <a:chOff x="0" y="0"/>
            <a:chExt cx="4010483" cy="7450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10483" cy="745086"/>
            </a:xfrm>
            <a:custGeom>
              <a:avLst/>
              <a:gdLst/>
              <a:ahLst/>
              <a:cxnLst/>
              <a:rect l="l" t="t" r="r" b="b"/>
              <a:pathLst>
                <a:path w="4010483" h="745086">
                  <a:moveTo>
                    <a:pt x="3886023" y="745085"/>
                  </a:moveTo>
                  <a:lnTo>
                    <a:pt x="124460" y="745085"/>
                  </a:lnTo>
                  <a:cubicBezTo>
                    <a:pt x="55880" y="745085"/>
                    <a:pt x="0" y="689205"/>
                    <a:pt x="0" y="6206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86023" y="0"/>
                  </a:lnTo>
                  <a:cubicBezTo>
                    <a:pt x="3954603" y="0"/>
                    <a:pt x="4010483" y="55880"/>
                    <a:pt x="4010483" y="124460"/>
                  </a:cubicBezTo>
                  <a:lnTo>
                    <a:pt x="4010483" y="620626"/>
                  </a:lnTo>
                  <a:cubicBezTo>
                    <a:pt x="4010483" y="689206"/>
                    <a:pt x="3954603" y="745086"/>
                    <a:pt x="3886023" y="745086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3388739" y="2828587"/>
            <a:ext cx="4040575" cy="76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dirty="0">
                <a:solidFill>
                  <a:srgbClr val="FFFFFF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 Bold"/>
              </a:rPr>
              <a:t>Itinerarios</a:t>
            </a:r>
            <a:r>
              <a:rPr lang="en-US" sz="2400" dirty="0">
                <a:solidFill>
                  <a:srgbClr val="FFFFFF"/>
                </a:solidFill>
                <a:latin typeface="Open Sauce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 Bold"/>
              </a:rPr>
              <a:t>Profesionales</a:t>
            </a:r>
            <a:r>
              <a:rPr lang="en-US" sz="2400" dirty="0">
                <a:solidFill>
                  <a:srgbClr val="FFFFFF"/>
                </a:solidFill>
                <a:latin typeface="Open Sauce Bold"/>
              </a:rPr>
              <a:t>
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4293" y="3601103"/>
            <a:ext cx="11166157" cy="116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Diseñar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las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vías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necesarias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desde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múltiples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lentes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para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garantizar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la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diversidad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y la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distribución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equitativa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de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oportunidades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en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todos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los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niveles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de la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organización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. </a:t>
            </a:r>
            <a:r>
              <a:rPr lang="en-US" sz="2300" dirty="0">
                <a:solidFill>
                  <a:srgbClr val="1A3668"/>
                </a:solidFill>
                <a:latin typeface="Open Sauce"/>
              </a:rPr>
              <a:t>
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14879" y="8025155"/>
            <a:ext cx="11245571" cy="1233145"/>
            <a:chOff x="0" y="0"/>
            <a:chExt cx="10957967" cy="120160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957968" cy="1201607"/>
            </a:xfrm>
            <a:custGeom>
              <a:avLst/>
              <a:gdLst/>
              <a:ahLst/>
              <a:cxnLst/>
              <a:rect l="l" t="t" r="r" b="b"/>
              <a:pathLst>
                <a:path w="10957968" h="1201607">
                  <a:moveTo>
                    <a:pt x="10833507" y="1201607"/>
                  </a:moveTo>
                  <a:lnTo>
                    <a:pt x="124460" y="1201607"/>
                  </a:lnTo>
                  <a:cubicBezTo>
                    <a:pt x="55880" y="1201607"/>
                    <a:pt x="0" y="1145727"/>
                    <a:pt x="0" y="10771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33508" y="0"/>
                  </a:lnTo>
                  <a:cubicBezTo>
                    <a:pt x="10902087" y="0"/>
                    <a:pt x="10957968" y="55880"/>
                    <a:pt x="10957968" y="124460"/>
                  </a:cubicBezTo>
                  <a:lnTo>
                    <a:pt x="10957968" y="1077147"/>
                  </a:lnTo>
                  <a:cubicBezTo>
                    <a:pt x="10957968" y="1145727"/>
                    <a:pt x="10902087" y="1201607"/>
                    <a:pt x="10833508" y="1201607"/>
                  </a:cubicBezTo>
                  <a:close/>
                </a:path>
              </a:pathLst>
            </a:custGeom>
            <a:solidFill>
              <a:srgbClr val="E8AF31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43478" y="8167932"/>
            <a:ext cx="11127520" cy="1308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8"/>
              </a:lnSpc>
            </a:pP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Incorporar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múltiples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medidas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 de </a:t>
            </a: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aprendizaje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 y </a:t>
            </a: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enseñanza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 para </a:t>
            </a: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determinar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 el </a:t>
            </a: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apoyo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 y el </a:t>
            </a: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avance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en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 o dentro de las </a:t>
            </a: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vías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 de </a:t>
            </a:r>
            <a:r>
              <a:rPr lang="en-US" sz="2520" dirty="0" err="1">
                <a:solidFill>
                  <a:srgbClr val="000000"/>
                </a:solidFill>
                <a:latin typeface="Open Sauce"/>
              </a:rPr>
              <a:t>éxito</a:t>
            </a:r>
            <a:r>
              <a:rPr lang="en-US" sz="2520" dirty="0">
                <a:solidFill>
                  <a:srgbClr val="000000"/>
                </a:solidFill>
                <a:latin typeface="Open Sauce"/>
              </a:rPr>
              <a:t>.
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357620" y="7093291"/>
            <a:ext cx="5619005" cy="1063936"/>
            <a:chOff x="0" y="0"/>
            <a:chExt cx="3578323" cy="67754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578323" cy="677541"/>
            </a:xfrm>
            <a:custGeom>
              <a:avLst/>
              <a:gdLst/>
              <a:ahLst/>
              <a:cxnLst/>
              <a:rect l="l" t="t" r="r" b="b"/>
              <a:pathLst>
                <a:path w="3578323" h="677541">
                  <a:moveTo>
                    <a:pt x="3453863" y="677541"/>
                  </a:moveTo>
                  <a:lnTo>
                    <a:pt x="124460" y="677541"/>
                  </a:lnTo>
                  <a:cubicBezTo>
                    <a:pt x="55880" y="677541"/>
                    <a:pt x="0" y="621661"/>
                    <a:pt x="0" y="5530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53863" y="0"/>
                  </a:lnTo>
                  <a:cubicBezTo>
                    <a:pt x="3522443" y="0"/>
                    <a:pt x="3578323" y="55880"/>
                    <a:pt x="3578323" y="124460"/>
                  </a:cubicBezTo>
                  <a:lnTo>
                    <a:pt x="3578323" y="553081"/>
                  </a:lnTo>
                  <a:cubicBezTo>
                    <a:pt x="3578323" y="621661"/>
                    <a:pt x="3522443" y="677541"/>
                    <a:pt x="3453863" y="677541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3119688" y="7382989"/>
            <a:ext cx="5856937" cy="83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Open Sauce SemiBold Bold"/>
              </a:rPr>
              <a:t>Múltiples</a:t>
            </a:r>
            <a:r>
              <a:rPr lang="en-US" sz="2400" dirty="0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uce SemiBold Bold"/>
              </a:rPr>
              <a:t>medidas</a:t>
            </a:r>
            <a:r>
              <a:rPr lang="en-US" sz="2400" dirty="0">
                <a:solidFill>
                  <a:srgbClr val="FFFFFF"/>
                </a:solidFill>
                <a:latin typeface="Open Sauce SemiBold Bold"/>
              </a:rPr>
              <a:t>
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214879" y="4849590"/>
            <a:ext cx="11245571" cy="2292894"/>
            <a:chOff x="0" y="0"/>
            <a:chExt cx="14994095" cy="305719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1013069"/>
              <a:ext cx="14994095" cy="1746270"/>
              <a:chOff x="0" y="0"/>
              <a:chExt cx="12735337" cy="148320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2735337" cy="1483206"/>
              </a:xfrm>
              <a:custGeom>
                <a:avLst/>
                <a:gdLst/>
                <a:ahLst/>
                <a:cxnLst/>
                <a:rect l="l" t="t" r="r" b="b"/>
                <a:pathLst>
                  <a:path w="12735337" h="1483206">
                    <a:moveTo>
                      <a:pt x="12610878" y="1483206"/>
                    </a:moveTo>
                    <a:lnTo>
                      <a:pt x="124460" y="1483206"/>
                    </a:lnTo>
                    <a:cubicBezTo>
                      <a:pt x="55880" y="1483206"/>
                      <a:pt x="0" y="1427326"/>
                      <a:pt x="0" y="13587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610878" y="0"/>
                    </a:lnTo>
                    <a:cubicBezTo>
                      <a:pt x="12679457" y="0"/>
                      <a:pt x="12735337" y="55880"/>
                      <a:pt x="12735337" y="124460"/>
                    </a:cubicBezTo>
                    <a:lnTo>
                      <a:pt x="12735337" y="1358746"/>
                    </a:lnTo>
                    <a:cubicBezTo>
                      <a:pt x="12735337" y="1427326"/>
                      <a:pt x="12679457" y="1483206"/>
                      <a:pt x="12610878" y="1483206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149949" y="1312783"/>
              <a:ext cx="14486330" cy="1744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2"/>
                </a:lnSpc>
              </a:pP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Use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datos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para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monitorear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e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incentivar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el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éxito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de los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estudiantes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a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nivel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de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estudiante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, maestro y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escuela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.
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4083994" y="0"/>
              <a:ext cx="6978192" cy="1263418"/>
              <a:chOff x="0" y="0"/>
              <a:chExt cx="3647565" cy="6604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64756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647565" h="660400">
                    <a:moveTo>
                      <a:pt x="352310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523105" y="0"/>
                    </a:lnTo>
                    <a:cubicBezTo>
                      <a:pt x="3591685" y="0"/>
                      <a:pt x="3647565" y="55880"/>
                      <a:pt x="3647565" y="124460"/>
                    </a:cubicBezTo>
                    <a:lnTo>
                      <a:pt x="3647565" y="535940"/>
                    </a:lnTo>
                    <a:cubicBezTo>
                      <a:pt x="3647565" y="604520"/>
                      <a:pt x="3591685" y="660400"/>
                      <a:pt x="3523105" y="66040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3515481" y="331513"/>
              <a:ext cx="8055448" cy="1111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Open Sauce SemiBold Bold"/>
                </a:rPr>
                <a:t>Reconocimiento</a:t>
              </a:r>
              <a:r>
                <a:rPr lang="en-US" sz="2400" dirty="0">
                  <a:solidFill>
                    <a:srgbClr val="FFFFFF"/>
                  </a:solidFill>
                  <a:latin typeface="Open Sauce SemiBold Bold"/>
                </a:rPr>
                <a:t> de </a:t>
              </a:r>
              <a:r>
                <a:rPr lang="en-US" sz="2400" dirty="0" err="1">
                  <a:solidFill>
                    <a:srgbClr val="FFFFFF"/>
                  </a:solidFill>
                  <a:latin typeface="Open Sauce SemiBold Bold"/>
                </a:rPr>
                <a:t>datos</a:t>
              </a:r>
              <a:r>
                <a:rPr lang="en-US" sz="2400" dirty="0">
                  <a:solidFill>
                    <a:srgbClr val="FFFFFF"/>
                  </a:solidFill>
                  <a:latin typeface="Open Sauce SemiBold Bold"/>
                </a:rPr>
                <a:t>
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14879" y="1257032"/>
            <a:ext cx="10756340" cy="1163747"/>
            <a:chOff x="0" y="0"/>
            <a:chExt cx="12735337" cy="137785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735337" cy="1377858"/>
            </a:xfrm>
            <a:custGeom>
              <a:avLst/>
              <a:gdLst/>
              <a:ahLst/>
              <a:cxnLst/>
              <a:rect l="l" t="t" r="r" b="b"/>
              <a:pathLst>
                <a:path w="12735337" h="1377858">
                  <a:moveTo>
                    <a:pt x="12610878" y="1377858"/>
                  </a:moveTo>
                  <a:lnTo>
                    <a:pt x="124460" y="1377858"/>
                  </a:lnTo>
                  <a:cubicBezTo>
                    <a:pt x="55880" y="1377858"/>
                    <a:pt x="0" y="1321978"/>
                    <a:pt x="0" y="12533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10878" y="0"/>
                  </a:lnTo>
                  <a:cubicBezTo>
                    <a:pt x="12679457" y="0"/>
                    <a:pt x="12735337" y="55880"/>
                    <a:pt x="12735337" y="124460"/>
                  </a:cubicBezTo>
                  <a:lnTo>
                    <a:pt x="12735337" y="1253398"/>
                  </a:lnTo>
                  <a:cubicBezTo>
                    <a:pt x="12735337" y="1321978"/>
                    <a:pt x="12679457" y="1377858"/>
                    <a:pt x="12610878" y="1377858"/>
                  </a:cubicBezTo>
                  <a:close/>
                </a:path>
              </a:pathLst>
            </a:custGeom>
            <a:solidFill>
              <a:srgbClr val="E8AF31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338623" y="1435210"/>
            <a:ext cx="10392083" cy="115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Diseñe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vías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explícitas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hacia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el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éxito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académico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utilizando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herramientas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y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estrategias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basadas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en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la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investigación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para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todos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los </a:t>
            </a:r>
            <a:r>
              <a:rPr lang="en-US" sz="2000" dirty="0" err="1">
                <a:solidFill>
                  <a:srgbClr val="1A3668"/>
                </a:solidFill>
                <a:latin typeface="Open Sauce"/>
              </a:rPr>
              <a:t>estudiantes</a:t>
            </a:r>
            <a:r>
              <a:rPr lang="en-US" sz="2000" dirty="0">
                <a:solidFill>
                  <a:srgbClr val="1A3668"/>
                </a:solidFill>
                <a:latin typeface="Open Sauce"/>
              </a:rPr>
              <a:t> de AESD. 
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01085" y="1028700"/>
            <a:ext cx="4727973" cy="1621556"/>
            <a:chOff x="0" y="0"/>
            <a:chExt cx="6303964" cy="216207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303964" cy="1531327"/>
              <a:chOff x="0" y="0"/>
              <a:chExt cx="2764502" cy="6715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64502" cy="671539"/>
              </a:xfrm>
              <a:custGeom>
                <a:avLst/>
                <a:gdLst/>
                <a:ahLst/>
                <a:cxnLst/>
                <a:rect l="l" t="t" r="r" b="b"/>
                <a:pathLst>
                  <a:path w="2764502" h="671539">
                    <a:moveTo>
                      <a:pt x="2640042" y="671539"/>
                    </a:moveTo>
                    <a:lnTo>
                      <a:pt x="124460" y="671539"/>
                    </a:lnTo>
                    <a:cubicBezTo>
                      <a:pt x="55880" y="671539"/>
                      <a:pt x="0" y="615659"/>
                      <a:pt x="0" y="5470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40042" y="0"/>
                    </a:lnTo>
                    <a:cubicBezTo>
                      <a:pt x="2708622" y="0"/>
                      <a:pt x="2764502" y="55880"/>
                      <a:pt x="2764502" y="124460"/>
                    </a:cubicBezTo>
                    <a:lnTo>
                      <a:pt x="2764502" y="547079"/>
                    </a:lnTo>
                    <a:cubicBezTo>
                      <a:pt x="2764502" y="615659"/>
                      <a:pt x="2708622" y="671539"/>
                      <a:pt x="2640042" y="671539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63783" y="259075"/>
              <a:ext cx="5176399" cy="190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5850"/>
                </a:lnSpc>
              </a:pPr>
              <a:r>
                <a:rPr lang="en-US" sz="3500" dirty="0">
                  <a:solidFill>
                    <a:srgbClr val="1A3668"/>
                  </a:solidFill>
                  <a:latin typeface="Open Sauce SemiBold Bold"/>
                </a:rPr>
                <a:t>Pasos de </a:t>
              </a:r>
              <a:r>
                <a:rPr lang="en-US" sz="3500" dirty="0" err="1">
                  <a:solidFill>
                    <a:srgbClr val="1A3668"/>
                  </a:solidFill>
                  <a:latin typeface="Open Sauce SemiBold Bold"/>
                </a:rPr>
                <a:t>acción</a:t>
              </a:r>
              <a:r>
                <a:rPr lang="en-US" sz="3500" dirty="0">
                  <a:solidFill>
                    <a:srgbClr val="1A3668"/>
                  </a:solidFill>
                  <a:latin typeface="Open Sauce SemiBold Bold"/>
                </a:rPr>
                <a:t>
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29058" y="384001"/>
            <a:ext cx="925949" cy="713464"/>
            <a:chOff x="0" y="0"/>
            <a:chExt cx="1234598" cy="95128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20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4879" y="222070"/>
            <a:ext cx="11224916" cy="2538635"/>
            <a:chOff x="0" y="-215908"/>
            <a:chExt cx="14966555" cy="338484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359529"/>
              <a:ext cx="14763159" cy="1769787"/>
              <a:chOff x="0" y="0"/>
              <a:chExt cx="12904443" cy="154696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904443" cy="1546967"/>
              </a:xfrm>
              <a:custGeom>
                <a:avLst/>
                <a:gdLst/>
                <a:ahLst/>
                <a:cxnLst/>
                <a:rect l="l" t="t" r="r" b="b"/>
                <a:pathLst>
                  <a:path w="12904443" h="1546967">
                    <a:moveTo>
                      <a:pt x="12779983" y="1546967"/>
                    </a:moveTo>
                    <a:lnTo>
                      <a:pt x="124460" y="1546967"/>
                    </a:lnTo>
                    <a:cubicBezTo>
                      <a:pt x="55880" y="1546967"/>
                      <a:pt x="0" y="1491087"/>
                      <a:pt x="0" y="142250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779983" y="0"/>
                    </a:lnTo>
                    <a:cubicBezTo>
                      <a:pt x="12848564" y="0"/>
                      <a:pt x="12904443" y="55880"/>
                      <a:pt x="12904443" y="124460"/>
                    </a:cubicBezTo>
                    <a:lnTo>
                      <a:pt x="12904443" y="1422507"/>
                    </a:lnTo>
                    <a:cubicBezTo>
                      <a:pt x="12904443" y="1491087"/>
                      <a:pt x="12848564" y="1546967"/>
                      <a:pt x="12779983" y="1546967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07567" y="1568414"/>
              <a:ext cx="14858988" cy="16005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69"/>
                </a:lnSpc>
              </a:pP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Diseñar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 un plan para </a:t>
              </a: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garantizar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 que las </a:t>
              </a: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prácticas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 </a:t>
              </a: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relacionadas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 con la </a:t>
              </a: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promoción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 o el </a:t>
              </a: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mantenimiento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 de la </a:t>
              </a: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participación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 familiar </a:t>
              </a: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equitativa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 se </a:t>
              </a: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conviertan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 </a:t>
              </a: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en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 el </a:t>
              </a:r>
              <a:r>
                <a:rPr lang="en-US" sz="2000" dirty="0" err="1">
                  <a:solidFill>
                    <a:srgbClr val="1A3668"/>
                  </a:solidFill>
                  <a:latin typeface="Open Sauce"/>
                </a:rPr>
                <a:t>estándar</a:t>
              </a:r>
              <a:r>
                <a:rPr lang="en-US" sz="2000" dirty="0">
                  <a:solidFill>
                    <a:srgbClr val="1A3668"/>
                  </a:solidFill>
                  <a:latin typeface="Open Sauce"/>
                </a:rPr>
                <a:t>.</a:t>
              </a:r>
            </a:p>
            <a:p>
              <a:pPr>
                <a:lnSpc>
                  <a:spcPts val="3169"/>
                </a:lnSpc>
              </a:pPr>
              <a:endParaRPr lang="en-US" sz="2438" dirty="0">
                <a:solidFill>
                  <a:srgbClr val="1A3668"/>
                </a:solidFill>
                <a:latin typeface="Open Sauce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780798" y="99992"/>
              <a:ext cx="11201563" cy="1346544"/>
              <a:chOff x="0" y="0"/>
              <a:chExt cx="5493704" cy="660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493704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493704" h="660400">
                    <a:moveTo>
                      <a:pt x="5369244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9244" y="0"/>
                    </a:lnTo>
                    <a:cubicBezTo>
                      <a:pt x="5437824" y="0"/>
                      <a:pt x="5493704" y="55880"/>
                      <a:pt x="5493704" y="124460"/>
                    </a:cubicBezTo>
                    <a:lnTo>
                      <a:pt x="5493704" y="535940"/>
                    </a:lnTo>
                    <a:cubicBezTo>
                      <a:pt x="5493704" y="604520"/>
                      <a:pt x="5437824" y="660400"/>
                      <a:pt x="5369244" y="66040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2057500" y="-215908"/>
              <a:ext cx="10648158" cy="2147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2"/>
                </a:lnSpc>
              </a:pPr>
              <a:r>
                <a:rPr lang="en-US" sz="2432" dirty="0">
                  <a:solidFill>
                    <a:srgbClr val="FFFFFF"/>
                  </a:solidFill>
                  <a:latin typeface="Open Sauce Bold"/>
                </a:rPr>
                <a:t>  </a:t>
              </a:r>
            </a:p>
            <a:p>
              <a:pPr algn="ctr">
                <a:lnSpc>
                  <a:spcPts val="3162"/>
                </a:lnSpc>
              </a:pPr>
              <a:r>
                <a:rPr lang="en-US" sz="2432" dirty="0">
                  <a:solidFill>
                    <a:srgbClr val="FFFFFF"/>
                  </a:solidFill>
                  <a:latin typeface="Open Sauce Bold"/>
                </a:rPr>
                <a:t>Un </a:t>
              </a:r>
              <a:r>
                <a:rPr lang="en-US" sz="2432" dirty="0" err="1">
                  <a:solidFill>
                    <a:srgbClr val="FFFFFF"/>
                  </a:solidFill>
                  <a:latin typeface="Open Sauce Bold"/>
                </a:rPr>
                <a:t>compromiso</a:t>
              </a:r>
              <a:r>
                <a:rPr lang="en-US" sz="2432" dirty="0">
                  <a:solidFill>
                    <a:srgbClr val="FFFFFF"/>
                  </a:solidFill>
                  <a:latin typeface="Open Sauce Bold"/>
                </a:rPr>
                <a:t> con la </a:t>
              </a:r>
              <a:r>
                <a:rPr lang="en-US" sz="2432" dirty="0" err="1">
                  <a:solidFill>
                    <a:srgbClr val="FFFFFF"/>
                  </a:solidFill>
                  <a:latin typeface="Open Sauce Bold"/>
                </a:rPr>
                <a:t>participación</a:t>
              </a:r>
              <a:r>
                <a:rPr lang="en-US" sz="2432" dirty="0">
                  <a:solidFill>
                    <a:srgbClr val="FFFFFF"/>
                  </a:solidFill>
                  <a:latin typeface="Open Sauce Bold"/>
                </a:rPr>
                <a:t> </a:t>
              </a:r>
              <a:r>
                <a:rPr lang="en-US" sz="2432" dirty="0" err="1">
                  <a:solidFill>
                    <a:srgbClr val="FFFFFF"/>
                  </a:solidFill>
                  <a:latin typeface="Open Sauce Bold"/>
                </a:rPr>
                <a:t>equitativa</a:t>
              </a:r>
              <a:r>
                <a:rPr lang="en-US" sz="2432" dirty="0">
                  <a:solidFill>
                    <a:srgbClr val="FFFFFF"/>
                  </a:solidFill>
                  <a:latin typeface="Open Sauce Bold"/>
                </a:rPr>
                <a:t> de la </a:t>
              </a:r>
              <a:r>
                <a:rPr lang="en-US" sz="2432" dirty="0" err="1">
                  <a:solidFill>
                    <a:srgbClr val="FFFFFF"/>
                  </a:solidFill>
                  <a:latin typeface="Open Sauce Bold"/>
                </a:rPr>
                <a:t>familia</a:t>
              </a:r>
              <a:r>
                <a:rPr lang="en-US" sz="2432" dirty="0">
                  <a:solidFill>
                    <a:srgbClr val="FFFFFF"/>
                  </a:solidFill>
                  <a:latin typeface="Open Sauce Bold"/>
                </a:rPr>
                <a:t>
 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4879" y="6395862"/>
            <a:ext cx="11245571" cy="2276519"/>
            <a:chOff x="0" y="0"/>
            <a:chExt cx="14994095" cy="303535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1013069"/>
              <a:ext cx="14994095" cy="1746270"/>
              <a:chOff x="0" y="0"/>
              <a:chExt cx="12735337" cy="148320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735337" cy="1483206"/>
              </a:xfrm>
              <a:custGeom>
                <a:avLst/>
                <a:gdLst/>
                <a:ahLst/>
                <a:cxnLst/>
                <a:rect l="l" t="t" r="r" b="b"/>
                <a:pathLst>
                  <a:path w="12735337" h="1483206">
                    <a:moveTo>
                      <a:pt x="12610878" y="1483206"/>
                    </a:moveTo>
                    <a:lnTo>
                      <a:pt x="124460" y="1483206"/>
                    </a:lnTo>
                    <a:cubicBezTo>
                      <a:pt x="55880" y="1483206"/>
                      <a:pt x="0" y="1427326"/>
                      <a:pt x="0" y="13587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610878" y="0"/>
                    </a:lnTo>
                    <a:cubicBezTo>
                      <a:pt x="12679457" y="0"/>
                      <a:pt x="12735337" y="55880"/>
                      <a:pt x="12735337" y="124460"/>
                    </a:cubicBezTo>
                    <a:lnTo>
                      <a:pt x="12735337" y="1358746"/>
                    </a:lnTo>
                    <a:cubicBezTo>
                      <a:pt x="12735337" y="1427326"/>
                      <a:pt x="12679457" y="1483206"/>
                      <a:pt x="12610878" y="1483206"/>
                    </a:cubicBezTo>
                    <a:close/>
                  </a:path>
                </a:pathLst>
              </a:custGeom>
              <a:solidFill>
                <a:srgbClr val="E8AF31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53883" y="1290949"/>
              <a:ext cx="14486330" cy="1744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2"/>
                </a:lnSpc>
              </a:pP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Crear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y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refinar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estructuras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que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aumenten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el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compromiso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significativo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y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empoderen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a los padres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como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defensores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a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nivel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 escolar y de </a:t>
              </a:r>
              <a:r>
                <a:rPr lang="en-US" sz="2509" spc="-102" dirty="0" err="1">
                  <a:solidFill>
                    <a:srgbClr val="1A3668"/>
                  </a:solidFill>
                  <a:latin typeface="Open Sauce"/>
                </a:rPr>
                <a:t>distrito</a:t>
              </a:r>
              <a:r>
                <a:rPr lang="en-US" sz="2509" spc="-102" dirty="0">
                  <a:solidFill>
                    <a:srgbClr val="1A3668"/>
                  </a:solidFill>
                  <a:latin typeface="Open Sauce"/>
                </a:rPr>
                <a:t>. 
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4083994" y="0"/>
              <a:ext cx="6978192" cy="1263418"/>
              <a:chOff x="0" y="0"/>
              <a:chExt cx="3647565" cy="660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64756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3647565" h="660400">
                    <a:moveTo>
                      <a:pt x="352310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523105" y="0"/>
                    </a:lnTo>
                    <a:cubicBezTo>
                      <a:pt x="3591685" y="0"/>
                      <a:pt x="3647565" y="55880"/>
                      <a:pt x="3647565" y="124460"/>
                    </a:cubicBezTo>
                    <a:lnTo>
                      <a:pt x="3647565" y="535940"/>
                    </a:lnTo>
                    <a:cubicBezTo>
                      <a:pt x="3647565" y="604520"/>
                      <a:pt x="3591685" y="660400"/>
                      <a:pt x="3523105" y="66040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515481" y="331513"/>
              <a:ext cx="8055448" cy="1145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2"/>
                </a:lnSpc>
              </a:pPr>
              <a:r>
                <a:rPr lang="en-US" sz="2509" dirty="0" err="1">
                  <a:solidFill>
                    <a:srgbClr val="FFFFFF"/>
                  </a:solidFill>
                  <a:latin typeface="Open Sauce SemiBold Bold"/>
                </a:rPr>
                <a:t>Vías</a:t>
              </a:r>
              <a:r>
                <a:rPr lang="en-US" sz="2509" dirty="0">
                  <a:solidFill>
                    <a:srgbClr val="FFFFFF"/>
                  </a:solidFill>
                  <a:latin typeface="Open Sauce SemiBold Bold"/>
                </a:rPr>
                <a:t> </a:t>
              </a:r>
              <a:r>
                <a:rPr lang="en-US" sz="2509" dirty="0" err="1">
                  <a:solidFill>
                    <a:srgbClr val="FFFFFF"/>
                  </a:solidFill>
                  <a:latin typeface="Open Sauce SemiBold Bold"/>
                </a:rPr>
                <a:t>parentales</a:t>
              </a:r>
              <a:r>
                <a:rPr lang="en-US" sz="2509" dirty="0">
                  <a:solidFill>
                    <a:srgbClr val="FFFFFF"/>
                  </a:solidFill>
                  <a:latin typeface="Open Sauce SemiBold Bold"/>
                </a:rPr>
                <a:t>
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686820" y="2737053"/>
            <a:ext cx="6468187" cy="6169238"/>
            <a:chOff x="0" y="0"/>
            <a:chExt cx="8624249" cy="8225650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789" b="1832"/>
            <a:stretch>
              <a:fillRect/>
            </a:stretch>
          </p:blipFill>
          <p:spPr>
            <a:xfrm>
              <a:off x="0" y="0"/>
              <a:ext cx="8624249" cy="8225650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1486407" y="1265953"/>
              <a:ext cx="5651437" cy="4536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70"/>
                </a:lnSpc>
                <a:spcBef>
                  <a:spcPct val="0"/>
                </a:spcBef>
              </a:pPr>
              <a:r>
                <a:rPr lang="en-US" sz="3835" dirty="0" err="1">
                  <a:solidFill>
                    <a:srgbClr val="1A3668"/>
                  </a:solidFill>
                  <a:latin typeface="Open Sauce Bold"/>
                </a:rPr>
                <a:t>Empoderar</a:t>
              </a:r>
              <a:r>
                <a:rPr lang="en-US" sz="3835" dirty="0">
                  <a:solidFill>
                    <a:srgbClr val="1A3668"/>
                  </a:solidFill>
                  <a:latin typeface="Open Sauce Bold"/>
                </a:rPr>
                <a:t> a los padres </a:t>
              </a:r>
              <a:r>
                <a:rPr lang="en-US" sz="3835" dirty="0" err="1">
                  <a:solidFill>
                    <a:srgbClr val="1A3668"/>
                  </a:solidFill>
                  <a:latin typeface="Open Sauce Bold"/>
                </a:rPr>
                <a:t>como</a:t>
              </a:r>
              <a:r>
                <a:rPr lang="en-US" sz="3835" dirty="0">
                  <a:solidFill>
                    <a:srgbClr val="1A3668"/>
                  </a:solidFill>
                  <a:latin typeface="Open Sauce Bold"/>
                </a:rPr>
                <a:t> </a:t>
              </a:r>
              <a:r>
                <a:rPr lang="en-US" sz="3835" dirty="0" err="1">
                  <a:solidFill>
                    <a:srgbClr val="1A3668"/>
                  </a:solidFill>
                  <a:latin typeface="Open Sauce Bold"/>
                </a:rPr>
                <a:t>socios</a:t>
              </a:r>
              <a:r>
                <a:rPr lang="en-US" sz="3835" dirty="0">
                  <a:solidFill>
                    <a:srgbClr val="1A3668"/>
                  </a:solidFill>
                  <a:latin typeface="Open Sauce Bold"/>
                </a:rPr>
                <a:t> de </a:t>
              </a:r>
              <a:r>
                <a:rPr lang="en-US" sz="3835" dirty="0" err="1">
                  <a:solidFill>
                    <a:srgbClr val="1A3668"/>
                  </a:solidFill>
                  <a:latin typeface="Open Sauce Bold"/>
                </a:rPr>
                <a:t>equidad</a:t>
              </a:r>
              <a:r>
                <a:rPr lang="en-US" sz="3835" dirty="0">
                  <a:solidFill>
                    <a:srgbClr val="1A3668"/>
                  </a:solidFill>
                  <a:latin typeface="Open Sauce Bold"/>
                </a:rPr>
                <a:t> 
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40168" y="4849590"/>
            <a:ext cx="1347878" cy="1529506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388081" y="9405377"/>
            <a:ext cx="13360244" cy="490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ntic"/>
              </a:rPr>
              <a:t>https://www.waterford.org/education/parent-engagement-and-empowerment/</a:t>
            </a:r>
          </a:p>
          <a:p>
            <a:pPr algn="ctr">
              <a:lnSpc>
                <a:spcPts val="1923"/>
              </a:lnSpc>
            </a:pPr>
            <a:r>
              <a:rPr lang="en-US" sz="1373">
                <a:solidFill>
                  <a:srgbClr val="000000"/>
                </a:solidFill>
                <a:latin typeface="Antic"/>
              </a:rPr>
              <a:t>https://oese.ed.gov/files/2020/10/equitable_family_engag_508.pdf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3601761" y="3516737"/>
            <a:ext cx="4835715" cy="1077055"/>
            <a:chOff x="0" y="0"/>
            <a:chExt cx="6447620" cy="1436073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6447620" cy="1216986"/>
              <a:chOff x="0" y="0"/>
              <a:chExt cx="5101681" cy="96294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101681" cy="962941"/>
              </a:xfrm>
              <a:custGeom>
                <a:avLst/>
                <a:gdLst/>
                <a:ahLst/>
                <a:cxnLst/>
                <a:rect l="l" t="t" r="r" b="b"/>
                <a:pathLst>
                  <a:path w="5101681" h="962941">
                    <a:moveTo>
                      <a:pt x="4977221" y="962941"/>
                    </a:moveTo>
                    <a:lnTo>
                      <a:pt x="124460" y="962941"/>
                    </a:lnTo>
                    <a:cubicBezTo>
                      <a:pt x="55880" y="962941"/>
                      <a:pt x="0" y="907061"/>
                      <a:pt x="0" y="8384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977221" y="0"/>
                    </a:lnTo>
                    <a:cubicBezTo>
                      <a:pt x="5045801" y="0"/>
                      <a:pt x="5101681" y="55880"/>
                      <a:pt x="5101681" y="124460"/>
                    </a:cubicBezTo>
                    <a:lnTo>
                      <a:pt x="5101681" y="838481"/>
                    </a:lnTo>
                    <a:cubicBezTo>
                      <a:pt x="5101681" y="907061"/>
                      <a:pt x="5045801" y="962941"/>
                      <a:pt x="4977221" y="962941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856505" y="290119"/>
              <a:ext cx="4702087" cy="1145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2"/>
                </a:lnSpc>
              </a:pPr>
              <a:r>
                <a:rPr lang="en-US" sz="2509" dirty="0" err="1">
                  <a:solidFill>
                    <a:srgbClr val="FFFFFF"/>
                  </a:solidFill>
                  <a:latin typeface="Open Sauce Bold"/>
                </a:rPr>
                <a:t>Eliminar</a:t>
              </a:r>
              <a:r>
                <a:rPr lang="en-US" sz="2509" dirty="0">
                  <a:solidFill>
                    <a:srgbClr val="FFFFFF"/>
                  </a:solidFill>
                  <a:latin typeface="Open Sauce Bold"/>
                </a:rPr>
                <a:t> barreras 
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14879" y="4429477"/>
            <a:ext cx="11224917" cy="989559"/>
            <a:chOff x="0" y="0"/>
            <a:chExt cx="12711947" cy="112065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711947" cy="1120652"/>
            </a:xfrm>
            <a:custGeom>
              <a:avLst/>
              <a:gdLst/>
              <a:ahLst/>
              <a:cxnLst/>
              <a:rect l="l" t="t" r="r" b="b"/>
              <a:pathLst>
                <a:path w="12711947" h="1120652">
                  <a:moveTo>
                    <a:pt x="12587487" y="1120651"/>
                  </a:moveTo>
                  <a:lnTo>
                    <a:pt x="124460" y="1120651"/>
                  </a:lnTo>
                  <a:cubicBezTo>
                    <a:pt x="55880" y="1120651"/>
                    <a:pt x="0" y="1064771"/>
                    <a:pt x="0" y="9961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587487" y="0"/>
                  </a:lnTo>
                  <a:cubicBezTo>
                    <a:pt x="12656067" y="0"/>
                    <a:pt x="12711947" y="55880"/>
                    <a:pt x="12711947" y="124460"/>
                  </a:cubicBezTo>
                  <a:lnTo>
                    <a:pt x="12711947" y="996192"/>
                  </a:lnTo>
                  <a:cubicBezTo>
                    <a:pt x="12711947" y="1064772"/>
                    <a:pt x="12656067" y="1120652"/>
                    <a:pt x="12587487" y="1120652"/>
                  </a:cubicBezTo>
                  <a:close/>
                </a:path>
              </a:pathLst>
            </a:custGeom>
            <a:solidFill>
              <a:srgbClr val="E8AF31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575049" y="4676610"/>
            <a:ext cx="10864747" cy="123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1"/>
              </a:lnSpc>
            </a:pPr>
            <a:r>
              <a:rPr lang="en-US" sz="2509" dirty="0" err="1">
                <a:solidFill>
                  <a:srgbClr val="1A3668"/>
                </a:solidFill>
                <a:latin typeface="Open Sauce"/>
              </a:rPr>
              <a:t>Reconocer</a:t>
            </a:r>
            <a:r>
              <a:rPr lang="en-US" sz="2509" dirty="0">
                <a:solidFill>
                  <a:srgbClr val="1A3668"/>
                </a:solidFill>
                <a:latin typeface="Open Sauce"/>
              </a:rPr>
              <a:t> y </a:t>
            </a:r>
            <a:r>
              <a:rPr lang="en-US" sz="2509" dirty="0" err="1">
                <a:solidFill>
                  <a:srgbClr val="1A3668"/>
                </a:solidFill>
                <a:latin typeface="Open Sauce"/>
              </a:rPr>
              <a:t>abordar</a:t>
            </a:r>
            <a:r>
              <a:rPr lang="en-US" sz="2509" dirty="0">
                <a:solidFill>
                  <a:srgbClr val="1A3668"/>
                </a:solidFill>
                <a:latin typeface="Open Sauce"/>
              </a:rPr>
              <a:t> las barreras a la </a:t>
            </a:r>
            <a:r>
              <a:rPr lang="en-US" sz="2509" dirty="0" err="1">
                <a:solidFill>
                  <a:srgbClr val="1A3668"/>
                </a:solidFill>
                <a:latin typeface="Open Sauce"/>
              </a:rPr>
              <a:t>participación</a:t>
            </a:r>
            <a:r>
              <a:rPr lang="en-US" sz="2509" dirty="0">
                <a:solidFill>
                  <a:srgbClr val="1A3668"/>
                </a:solidFill>
                <a:latin typeface="Open Sauce"/>
              </a:rPr>
              <a:t> de los padres.
</a:t>
            </a:r>
          </a:p>
          <a:p>
            <a:pPr>
              <a:lnSpc>
                <a:spcPts val="3261"/>
              </a:lnSpc>
            </a:pPr>
            <a:endParaRPr lang="en-US" sz="2509" dirty="0">
              <a:solidFill>
                <a:srgbClr val="1A3668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38081" y="709649"/>
            <a:ext cx="13301553" cy="88677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33351" y="1028700"/>
            <a:ext cx="925949" cy="713464"/>
            <a:chOff x="0" y="0"/>
            <a:chExt cx="1234598" cy="9512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E8AF31"/>
                  </a:solidFill>
                  <a:latin typeface="Open Sauce SemiBold Bold"/>
                </a:rPr>
                <a:t>03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2448" y="1742164"/>
            <a:ext cx="15503103" cy="7095227"/>
            <a:chOff x="0" y="0"/>
            <a:chExt cx="5957122" cy="2726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57122" cy="2726366"/>
            </a:xfrm>
            <a:custGeom>
              <a:avLst/>
              <a:gdLst/>
              <a:ahLst/>
              <a:cxnLst/>
              <a:rect l="l" t="t" r="r" b="b"/>
              <a:pathLst>
                <a:path w="5957122" h="2726366">
                  <a:moveTo>
                    <a:pt x="5832661" y="2726366"/>
                  </a:moveTo>
                  <a:lnTo>
                    <a:pt x="124460" y="2726366"/>
                  </a:lnTo>
                  <a:cubicBezTo>
                    <a:pt x="55880" y="2726366"/>
                    <a:pt x="0" y="2670486"/>
                    <a:pt x="0" y="26019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2662" y="0"/>
                  </a:lnTo>
                  <a:cubicBezTo>
                    <a:pt x="5901242" y="0"/>
                    <a:pt x="5957122" y="55880"/>
                    <a:pt x="5957122" y="124460"/>
                  </a:cubicBezTo>
                  <a:lnTo>
                    <a:pt x="5957122" y="2601906"/>
                  </a:lnTo>
                  <a:cubicBezTo>
                    <a:pt x="5957122" y="2670486"/>
                    <a:pt x="5901242" y="2726366"/>
                    <a:pt x="5832662" y="2726366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824982" y="2373841"/>
            <a:ext cx="14311462" cy="610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5"/>
              </a:lnSpc>
            </a:pP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El Distrito Escolar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Primario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de Alhambra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sostiene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que las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escuelas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públicas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contribuyen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significativamente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al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éxito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futuro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y la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prosperidad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de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cada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niño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que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entra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por sus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puertas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. </a:t>
            </a:r>
          </a:p>
          <a:p>
            <a:pPr>
              <a:lnSpc>
                <a:spcPts val="4845"/>
              </a:lnSpc>
            </a:pPr>
            <a:endParaRPr lang="en-US" sz="2800" dirty="0">
              <a:solidFill>
                <a:srgbClr val="1A3668"/>
              </a:solidFill>
              <a:latin typeface="Avenir Medium" panose="02000503020000020003" pitchFamily="2" charset="0"/>
            </a:endParaRPr>
          </a:p>
          <a:p>
            <a:pPr>
              <a:lnSpc>
                <a:spcPts val="4845"/>
              </a:lnSpc>
            </a:pP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AESD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adopta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un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enfoque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proactivo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para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hacer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que la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diversidad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, la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equidad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y la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inclusión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sean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valores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internos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ejemplificados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a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través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del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Conocimiento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, la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Conciencia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y la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Acción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. Un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enfoque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proactivo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garantiza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un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entorno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de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aprendizaje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de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calidad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donde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las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diferencias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son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valoradas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,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respetadas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 y </a:t>
            </a:r>
            <a:r>
              <a:rPr lang="en-US" sz="2800" dirty="0" err="1">
                <a:solidFill>
                  <a:srgbClr val="1A3668"/>
                </a:solidFill>
                <a:latin typeface="Avenir Medium" panose="02000503020000020003" pitchFamily="2" charset="0"/>
              </a:rPr>
              <a:t>celebradas</a:t>
            </a:r>
            <a:r>
              <a:rPr lang="en-US" sz="2800" dirty="0">
                <a:solidFill>
                  <a:srgbClr val="1A3668"/>
                </a:solidFill>
                <a:latin typeface="Avenir Medium" panose="02000503020000020003" pitchFamily="2" charset="0"/>
              </a:rPr>
              <a:t>.</a:t>
            </a:r>
          </a:p>
          <a:p>
            <a:pPr>
              <a:lnSpc>
                <a:spcPts val="4845"/>
              </a:lnSpc>
            </a:pPr>
            <a:endParaRPr lang="en-US" sz="3658" dirty="0">
              <a:solidFill>
                <a:srgbClr val="1A3668"/>
              </a:solidFill>
              <a:latin typeface="Open Sauce"/>
            </a:endParaRPr>
          </a:p>
          <a:p>
            <a:pPr>
              <a:lnSpc>
                <a:spcPts val="4845"/>
              </a:lnSpc>
            </a:pPr>
            <a:endParaRPr lang="en-US" sz="3658" dirty="0">
              <a:solidFill>
                <a:srgbClr val="1A3668"/>
              </a:solidFill>
              <a:latin typeface="Open Sauce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345606" y="8785589"/>
            <a:ext cx="1189800" cy="649814"/>
            <a:chOff x="0" y="0"/>
            <a:chExt cx="1586400" cy="86641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586400" cy="866418"/>
              <a:chOff x="0" y="0"/>
              <a:chExt cx="1220810" cy="6667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29210"/>
                <a:ext cx="1220810" cy="614680"/>
              </a:xfrm>
              <a:custGeom>
                <a:avLst/>
                <a:gdLst/>
                <a:ahLst/>
                <a:cxnLst/>
                <a:rect l="l" t="t" r="r" b="b"/>
                <a:pathLst>
                  <a:path w="1220810" h="614680">
                    <a:moveTo>
                      <a:pt x="1220810" y="307340"/>
                    </a:moveTo>
                    <a:cubicBezTo>
                      <a:pt x="1220810" y="138430"/>
                      <a:pt x="1083650" y="1270"/>
                      <a:pt x="913981" y="0"/>
                    </a:cubicBezTo>
                    <a:lnTo>
                      <a:pt x="306863" y="0"/>
                    </a:lnTo>
                    <a:cubicBezTo>
                      <a:pt x="137160" y="0"/>
                      <a:pt x="0" y="138430"/>
                      <a:pt x="0" y="307340"/>
                    </a:cubicBezTo>
                    <a:cubicBezTo>
                      <a:pt x="0" y="476250"/>
                      <a:pt x="137160" y="614680"/>
                      <a:pt x="306863" y="614680"/>
                    </a:cubicBezTo>
                    <a:lnTo>
                      <a:pt x="914740" y="614680"/>
                    </a:lnTo>
                    <a:cubicBezTo>
                      <a:pt x="1083650" y="614680"/>
                      <a:pt x="1220810" y="476250"/>
                      <a:pt x="1220810" y="307340"/>
                    </a:cubicBezTo>
                    <a:close/>
                    <a:moveTo>
                      <a:pt x="913981" y="560070"/>
                    </a:moveTo>
                    <a:lnTo>
                      <a:pt x="306070" y="560070"/>
                    </a:lnTo>
                    <a:cubicBezTo>
                      <a:pt x="166370" y="560070"/>
                      <a:pt x="53340" y="447040"/>
                      <a:pt x="53340" y="307340"/>
                    </a:cubicBezTo>
                    <a:cubicBezTo>
                      <a:pt x="53340" y="167640"/>
                      <a:pt x="166370" y="54610"/>
                      <a:pt x="306070" y="54610"/>
                    </a:cubicBezTo>
                    <a:lnTo>
                      <a:pt x="913981" y="54610"/>
                    </a:lnTo>
                    <a:cubicBezTo>
                      <a:pt x="1053170" y="54610"/>
                      <a:pt x="1166200" y="167640"/>
                      <a:pt x="1166200" y="307340"/>
                    </a:cubicBezTo>
                    <a:cubicBezTo>
                      <a:pt x="1166200" y="447040"/>
                      <a:pt x="1053170" y="560070"/>
                      <a:pt x="913981" y="560070"/>
                    </a:cubicBezTo>
                    <a:close/>
                  </a:path>
                </a:pathLst>
              </a:custGeom>
              <a:solidFill>
                <a:srgbClr val="141414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68142" y="236137"/>
              <a:ext cx="850117" cy="394145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641713" y="1028700"/>
            <a:ext cx="14960332" cy="853249"/>
            <a:chOff x="0" y="0"/>
            <a:chExt cx="19947110" cy="1137665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9947110" cy="1137665"/>
              <a:chOff x="0" y="0"/>
              <a:chExt cx="13704937" cy="78164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3704937" cy="781649"/>
              </a:xfrm>
              <a:custGeom>
                <a:avLst/>
                <a:gdLst/>
                <a:ahLst/>
                <a:cxnLst/>
                <a:rect l="l" t="t" r="r" b="b"/>
                <a:pathLst>
                  <a:path w="13704937" h="781649">
                    <a:moveTo>
                      <a:pt x="13580476" y="781648"/>
                    </a:moveTo>
                    <a:lnTo>
                      <a:pt x="124460" y="781648"/>
                    </a:lnTo>
                    <a:cubicBezTo>
                      <a:pt x="55880" y="781648"/>
                      <a:pt x="0" y="725768"/>
                      <a:pt x="0" y="6571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580476" y="0"/>
                    </a:lnTo>
                    <a:cubicBezTo>
                      <a:pt x="13649057" y="0"/>
                      <a:pt x="13704937" y="55880"/>
                      <a:pt x="13704937" y="124460"/>
                    </a:cubicBezTo>
                    <a:lnTo>
                      <a:pt x="13704937" y="657189"/>
                    </a:lnTo>
                    <a:cubicBezTo>
                      <a:pt x="13704937" y="725769"/>
                      <a:pt x="13649057" y="781649"/>
                      <a:pt x="13580476" y="781649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644173" y="151579"/>
              <a:ext cx="16658762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778"/>
                </a:lnSpc>
              </a:pPr>
              <a:r>
                <a:rPr lang="en-US" sz="3500" b="1" dirty="0">
                  <a:solidFill>
                    <a:schemeClr val="bg1"/>
                  </a:solidFill>
                  <a:latin typeface="Avenir Black" panose="02000503020000020003" pitchFamily="2" charset="0"/>
                </a:rPr>
                <a:t>Los </a:t>
              </a:r>
              <a:r>
                <a:rPr lang="en-US" sz="3500" b="1" dirty="0" err="1">
                  <a:solidFill>
                    <a:schemeClr val="bg1"/>
                  </a:solidFill>
                  <a:latin typeface="Avenir Black" panose="02000503020000020003" pitchFamily="2" charset="0"/>
                </a:rPr>
                <a:t>valores</a:t>
              </a:r>
              <a:r>
                <a:rPr lang="en-US" sz="3500" b="1" dirty="0">
                  <a:solidFill>
                    <a:schemeClr val="bg1"/>
                  </a:solidFill>
                  <a:latin typeface="Avenir Black" panose="02000503020000020003" pitchFamily="2" charset="0"/>
                </a:rPr>
                <a:t> de AESD para una </a:t>
              </a:r>
              <a:r>
                <a:rPr lang="en-US" sz="3500" b="1" dirty="0" err="1">
                  <a:solidFill>
                    <a:schemeClr val="bg1"/>
                  </a:solidFill>
                  <a:latin typeface="Avenir Black" panose="02000503020000020003" pitchFamily="2" charset="0"/>
                </a:rPr>
                <a:t>educación</a:t>
              </a:r>
              <a:r>
                <a:rPr lang="en-US" sz="3500" b="1" dirty="0">
                  <a:solidFill>
                    <a:schemeClr val="bg1"/>
                  </a:solidFill>
                  <a:latin typeface="Avenir Black" panose="02000503020000020003" pitchFamily="2" charset="0"/>
                </a:rPr>
                <a:t> de </a:t>
              </a:r>
              <a:r>
                <a:rPr lang="en-US" sz="3500" b="1" dirty="0" err="1">
                  <a:solidFill>
                    <a:schemeClr val="bg1"/>
                  </a:solidFill>
                  <a:latin typeface="Avenir Black" panose="02000503020000020003" pitchFamily="2" charset="0"/>
                </a:rPr>
                <a:t>alta</a:t>
              </a:r>
              <a:r>
                <a:rPr lang="en-US" sz="3500" b="1" dirty="0">
                  <a:solidFill>
                    <a:schemeClr val="bg1"/>
                  </a:solidFill>
                  <a:latin typeface="Avenir Black" panose="02000503020000020003" pitchFamily="2" charset="0"/>
                </a:rPr>
                <a:t> </a:t>
              </a:r>
              <a:r>
                <a:rPr lang="en-US" sz="3500" b="1" dirty="0" err="1">
                  <a:solidFill>
                    <a:schemeClr val="bg1"/>
                  </a:solidFill>
                  <a:latin typeface="Avenir Black" panose="02000503020000020003" pitchFamily="2" charset="0"/>
                </a:rPr>
                <a:t>calidad</a:t>
              </a:r>
              <a:endParaRPr lang="en-US" sz="3500" b="1" u="none" dirty="0">
                <a:solidFill>
                  <a:schemeClr val="bg1"/>
                </a:solidFill>
                <a:latin typeface="Avenir Black" panose="02000503020000020003" pitchFamily="2" charset="0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97645" y="7616834"/>
            <a:ext cx="2441113" cy="24411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21830" y="510127"/>
            <a:ext cx="925949" cy="713464"/>
            <a:chOff x="0" y="0"/>
            <a:chExt cx="1234598" cy="9512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E8AF31"/>
                  </a:solidFill>
                  <a:latin typeface="Open Sauce SemiBold Bold"/>
                </a:rPr>
                <a:t>04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0683" y="1223591"/>
            <a:ext cx="15693130" cy="7339779"/>
            <a:chOff x="0" y="0"/>
            <a:chExt cx="20924174" cy="978637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0924174" cy="9786372"/>
              <a:chOff x="0" y="0"/>
              <a:chExt cx="5957122" cy="278618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957122" cy="2786184"/>
              </a:xfrm>
              <a:custGeom>
                <a:avLst/>
                <a:gdLst/>
                <a:ahLst/>
                <a:cxnLst/>
                <a:rect l="l" t="t" r="r" b="b"/>
                <a:pathLst>
                  <a:path w="5957122" h="2786184">
                    <a:moveTo>
                      <a:pt x="5832661" y="2786184"/>
                    </a:moveTo>
                    <a:lnTo>
                      <a:pt x="124460" y="2786184"/>
                    </a:lnTo>
                    <a:cubicBezTo>
                      <a:pt x="55880" y="2786184"/>
                      <a:pt x="0" y="2730304"/>
                      <a:pt x="0" y="26617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832662" y="0"/>
                    </a:lnTo>
                    <a:cubicBezTo>
                      <a:pt x="5901242" y="0"/>
                      <a:pt x="5957122" y="55880"/>
                      <a:pt x="5957122" y="124460"/>
                    </a:cubicBezTo>
                    <a:lnTo>
                      <a:pt x="5957122" y="2661724"/>
                    </a:lnTo>
                    <a:cubicBezTo>
                      <a:pt x="5957122" y="2730304"/>
                      <a:pt x="5901242" y="2786184"/>
                      <a:pt x="5832662" y="2786184"/>
                    </a:cubicBezTo>
                    <a:close/>
                  </a:path>
                </a:pathLst>
              </a:custGeom>
              <a:solidFill>
                <a:srgbClr val="FCC30B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804165" y="1463927"/>
              <a:ext cx="19315843" cy="7677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11"/>
                </a:lnSpc>
              </a:pP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AESD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formó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el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comité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DEI para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desarrollar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los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compromisos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 Alhambra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en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torno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a la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Diversidad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la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Equidad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y la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Inclusión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. El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comité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consideró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prácticas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políticas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percepciones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y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procedimientos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dentro de la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comunidad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 Alhambra para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garantizar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la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consideración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diversas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perspectivas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resultados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equitativos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e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inclusión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todas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las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partes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interesadas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. </a:t>
              </a:r>
            </a:p>
            <a:p>
              <a:pPr>
                <a:lnSpc>
                  <a:spcPts val="4111"/>
                </a:lnSpc>
              </a:pPr>
              <a:endParaRPr lang="en-US" sz="2800" dirty="0">
                <a:solidFill>
                  <a:srgbClr val="1A3668"/>
                </a:solidFill>
                <a:latin typeface="Avenir Medium" panose="02000503020000020003" pitchFamily="2" charset="0"/>
              </a:endParaRPr>
            </a:p>
            <a:p>
              <a:pPr>
                <a:lnSpc>
                  <a:spcPts val="4111"/>
                </a:lnSpc>
              </a:pP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El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Comité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DEI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consideró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la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equidad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A TRAVÉS de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múltiples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lentes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que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incluyen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entre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otros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: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raza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religión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etnia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origen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nacional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sexo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capacidad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aprendizaje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orientación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sexual,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identidad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género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nivel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educación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estado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migratorio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estado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de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vivienda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capacidad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física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neurodiversidad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discapacidad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,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estado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socioeconómico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y </a:t>
              </a:r>
              <a:r>
                <a:rPr lang="en-US" sz="2800" dirty="0" err="1">
                  <a:solidFill>
                    <a:srgbClr val="1A3668"/>
                  </a:solidFill>
                  <a:latin typeface="Avenir Medium" panose="02000503020000020003" pitchFamily="2" charset="0"/>
                </a:rPr>
                <a:t>posicionalidad</a:t>
              </a:r>
              <a:r>
                <a:rPr lang="en-US" sz="2800" dirty="0">
                  <a:solidFill>
                    <a:srgbClr val="1A3668"/>
                  </a:solidFill>
                  <a:latin typeface="Avenir Medium" panose="02000503020000020003" pitchFamily="2" charset="0"/>
                </a:rPr>
                <a:t> / roles.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345606" y="8785589"/>
            <a:ext cx="1189800" cy="649814"/>
            <a:chOff x="0" y="0"/>
            <a:chExt cx="1586400" cy="86641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586400" cy="866418"/>
              <a:chOff x="0" y="0"/>
              <a:chExt cx="1220810" cy="6667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29210"/>
                <a:ext cx="1220810" cy="614680"/>
              </a:xfrm>
              <a:custGeom>
                <a:avLst/>
                <a:gdLst/>
                <a:ahLst/>
                <a:cxnLst/>
                <a:rect l="l" t="t" r="r" b="b"/>
                <a:pathLst>
                  <a:path w="1220810" h="614680">
                    <a:moveTo>
                      <a:pt x="1220810" y="307340"/>
                    </a:moveTo>
                    <a:cubicBezTo>
                      <a:pt x="1220810" y="138430"/>
                      <a:pt x="1083650" y="1270"/>
                      <a:pt x="913981" y="0"/>
                    </a:cubicBezTo>
                    <a:lnTo>
                      <a:pt x="306863" y="0"/>
                    </a:lnTo>
                    <a:cubicBezTo>
                      <a:pt x="137160" y="0"/>
                      <a:pt x="0" y="138430"/>
                      <a:pt x="0" y="307340"/>
                    </a:cubicBezTo>
                    <a:cubicBezTo>
                      <a:pt x="0" y="476250"/>
                      <a:pt x="137160" y="614680"/>
                      <a:pt x="306863" y="614680"/>
                    </a:cubicBezTo>
                    <a:lnTo>
                      <a:pt x="914740" y="614680"/>
                    </a:lnTo>
                    <a:cubicBezTo>
                      <a:pt x="1083650" y="614680"/>
                      <a:pt x="1220810" y="476250"/>
                      <a:pt x="1220810" y="307340"/>
                    </a:cubicBezTo>
                    <a:close/>
                    <a:moveTo>
                      <a:pt x="913981" y="560070"/>
                    </a:moveTo>
                    <a:lnTo>
                      <a:pt x="306070" y="560070"/>
                    </a:lnTo>
                    <a:cubicBezTo>
                      <a:pt x="166370" y="560070"/>
                      <a:pt x="53340" y="447040"/>
                      <a:pt x="53340" y="307340"/>
                    </a:cubicBezTo>
                    <a:cubicBezTo>
                      <a:pt x="53340" y="167640"/>
                      <a:pt x="166370" y="54610"/>
                      <a:pt x="306070" y="54610"/>
                    </a:cubicBezTo>
                    <a:lnTo>
                      <a:pt x="913981" y="54610"/>
                    </a:lnTo>
                    <a:cubicBezTo>
                      <a:pt x="1053170" y="54610"/>
                      <a:pt x="1166200" y="167640"/>
                      <a:pt x="1166200" y="307340"/>
                    </a:cubicBezTo>
                    <a:cubicBezTo>
                      <a:pt x="1166200" y="447040"/>
                      <a:pt x="1053170" y="560070"/>
                      <a:pt x="913981" y="560070"/>
                    </a:cubicBezTo>
                    <a:close/>
                  </a:path>
                </a:pathLst>
              </a:custGeom>
              <a:solidFill>
                <a:srgbClr val="141414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68142" y="236137"/>
              <a:ext cx="850117" cy="394145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64691" y="705019"/>
            <a:ext cx="14361781" cy="1037145"/>
            <a:chOff x="0" y="0"/>
            <a:chExt cx="19149042" cy="138286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9149042" cy="1382860"/>
              <a:chOff x="0" y="0"/>
              <a:chExt cx="8503867" cy="660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503867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8503867" h="660400">
                    <a:moveTo>
                      <a:pt x="837940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379407" y="0"/>
                    </a:lnTo>
                    <a:cubicBezTo>
                      <a:pt x="8447987" y="0"/>
                      <a:pt x="8503867" y="55880"/>
                      <a:pt x="8503867" y="124460"/>
                    </a:cubicBezTo>
                    <a:lnTo>
                      <a:pt x="8503867" y="535940"/>
                    </a:lnTo>
                    <a:cubicBezTo>
                      <a:pt x="8503867" y="604520"/>
                      <a:pt x="8447987" y="660400"/>
                      <a:pt x="8379407" y="66040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578392" y="255359"/>
              <a:ext cx="15992258" cy="872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5006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venir Black" panose="02000503020000020003" pitchFamily="2" charset="0"/>
                </a:rPr>
                <a:t>El </a:t>
              </a:r>
              <a:r>
                <a:rPr lang="en-US" sz="4500" b="1" dirty="0" err="1">
                  <a:solidFill>
                    <a:schemeClr val="bg1"/>
                  </a:solidFill>
                  <a:latin typeface="Avenir Black" panose="02000503020000020003" pitchFamily="2" charset="0"/>
                </a:rPr>
                <a:t>Comité</a:t>
              </a:r>
              <a:r>
                <a:rPr lang="en-US" sz="4500" b="1" dirty="0">
                  <a:solidFill>
                    <a:schemeClr val="bg1"/>
                  </a:solidFill>
                  <a:latin typeface="Avenir Black" panose="02000503020000020003" pitchFamily="2" charset="0"/>
                </a:rPr>
                <a:t> DEI</a:t>
              </a:r>
              <a:endParaRPr lang="en-US" sz="4500" b="1" u="none" dirty="0">
                <a:solidFill>
                  <a:schemeClr val="bg1"/>
                </a:solidFill>
                <a:latin typeface="Avenir Black" panose="02000503020000020003" pitchFamily="2" charset="0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5713" y="9258300"/>
            <a:ext cx="3009653" cy="6997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46068" y="7699650"/>
            <a:ext cx="2258394" cy="22583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33351" y="1028700"/>
            <a:ext cx="925949" cy="713464"/>
            <a:chOff x="0" y="0"/>
            <a:chExt cx="1234598" cy="9512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E8AF31"/>
                  </a:solidFill>
                  <a:latin typeface="Open Sauce SemiBold Bold"/>
                </a:rPr>
                <a:t>21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4941" y="1867968"/>
            <a:ext cx="16474359" cy="7242528"/>
            <a:chOff x="0" y="0"/>
            <a:chExt cx="6091623" cy="26780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91623" cy="2678025"/>
            </a:xfrm>
            <a:custGeom>
              <a:avLst/>
              <a:gdLst/>
              <a:ahLst/>
              <a:cxnLst/>
              <a:rect l="l" t="t" r="r" b="b"/>
              <a:pathLst>
                <a:path w="6091623" h="2678025">
                  <a:moveTo>
                    <a:pt x="5967163" y="2678025"/>
                  </a:moveTo>
                  <a:lnTo>
                    <a:pt x="124460" y="2678025"/>
                  </a:lnTo>
                  <a:cubicBezTo>
                    <a:pt x="55880" y="2678025"/>
                    <a:pt x="0" y="2622145"/>
                    <a:pt x="0" y="2553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967163" y="0"/>
                  </a:lnTo>
                  <a:cubicBezTo>
                    <a:pt x="6035743" y="0"/>
                    <a:pt x="6091623" y="55880"/>
                    <a:pt x="6091623" y="124460"/>
                  </a:cubicBezTo>
                  <a:lnTo>
                    <a:pt x="6091623" y="2553565"/>
                  </a:lnTo>
                  <a:cubicBezTo>
                    <a:pt x="6091623" y="2622145"/>
                    <a:pt x="6035743" y="2678025"/>
                    <a:pt x="5967163" y="2678025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345606" y="8785589"/>
            <a:ext cx="1189800" cy="649814"/>
            <a:chOff x="0" y="0"/>
            <a:chExt cx="1586400" cy="86641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586400" cy="866418"/>
              <a:chOff x="0" y="0"/>
              <a:chExt cx="1220810" cy="6667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29210"/>
                <a:ext cx="1220810" cy="614680"/>
              </a:xfrm>
              <a:custGeom>
                <a:avLst/>
                <a:gdLst/>
                <a:ahLst/>
                <a:cxnLst/>
                <a:rect l="l" t="t" r="r" b="b"/>
                <a:pathLst>
                  <a:path w="1220810" h="614680">
                    <a:moveTo>
                      <a:pt x="1220810" y="307340"/>
                    </a:moveTo>
                    <a:cubicBezTo>
                      <a:pt x="1220810" y="138430"/>
                      <a:pt x="1083650" y="1270"/>
                      <a:pt x="913981" y="0"/>
                    </a:cubicBezTo>
                    <a:lnTo>
                      <a:pt x="306863" y="0"/>
                    </a:lnTo>
                    <a:cubicBezTo>
                      <a:pt x="137160" y="0"/>
                      <a:pt x="0" y="138430"/>
                      <a:pt x="0" y="307340"/>
                    </a:cubicBezTo>
                    <a:cubicBezTo>
                      <a:pt x="0" y="476250"/>
                      <a:pt x="137160" y="614680"/>
                      <a:pt x="306863" y="614680"/>
                    </a:cubicBezTo>
                    <a:lnTo>
                      <a:pt x="914740" y="614680"/>
                    </a:lnTo>
                    <a:cubicBezTo>
                      <a:pt x="1083650" y="614680"/>
                      <a:pt x="1220810" y="476250"/>
                      <a:pt x="1220810" y="307340"/>
                    </a:cubicBezTo>
                    <a:close/>
                    <a:moveTo>
                      <a:pt x="913981" y="560070"/>
                    </a:moveTo>
                    <a:lnTo>
                      <a:pt x="306070" y="560070"/>
                    </a:lnTo>
                    <a:cubicBezTo>
                      <a:pt x="166370" y="560070"/>
                      <a:pt x="53340" y="447040"/>
                      <a:pt x="53340" y="307340"/>
                    </a:cubicBezTo>
                    <a:cubicBezTo>
                      <a:pt x="53340" y="167640"/>
                      <a:pt x="166370" y="54610"/>
                      <a:pt x="306070" y="54610"/>
                    </a:cubicBezTo>
                    <a:lnTo>
                      <a:pt x="913981" y="54610"/>
                    </a:lnTo>
                    <a:cubicBezTo>
                      <a:pt x="1053170" y="54610"/>
                      <a:pt x="1166200" y="167640"/>
                      <a:pt x="1166200" y="307340"/>
                    </a:cubicBezTo>
                    <a:cubicBezTo>
                      <a:pt x="1166200" y="447040"/>
                      <a:pt x="1053170" y="560070"/>
                      <a:pt x="913981" y="560070"/>
                    </a:cubicBezTo>
                    <a:close/>
                  </a:path>
                </a:pathLst>
              </a:custGeom>
              <a:solidFill>
                <a:srgbClr val="141414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68142" y="236137"/>
              <a:ext cx="850117" cy="39414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641713" y="811655"/>
            <a:ext cx="14960332" cy="1456499"/>
            <a:chOff x="0" y="0"/>
            <a:chExt cx="19947110" cy="194199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9947110" cy="1941998"/>
              <a:chOff x="0" y="0"/>
              <a:chExt cx="13704937" cy="133427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3704937" cy="1334277"/>
              </a:xfrm>
              <a:custGeom>
                <a:avLst/>
                <a:gdLst/>
                <a:ahLst/>
                <a:cxnLst/>
                <a:rect l="l" t="t" r="r" b="b"/>
                <a:pathLst>
                  <a:path w="13704937" h="1334277">
                    <a:moveTo>
                      <a:pt x="13580476" y="1334277"/>
                    </a:moveTo>
                    <a:lnTo>
                      <a:pt x="124460" y="1334277"/>
                    </a:lnTo>
                    <a:cubicBezTo>
                      <a:pt x="55880" y="1334277"/>
                      <a:pt x="0" y="1278397"/>
                      <a:pt x="0" y="120981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580476" y="0"/>
                    </a:lnTo>
                    <a:cubicBezTo>
                      <a:pt x="13649057" y="0"/>
                      <a:pt x="13704937" y="55880"/>
                      <a:pt x="13704937" y="124460"/>
                    </a:cubicBezTo>
                    <a:lnTo>
                      <a:pt x="13704937" y="1209817"/>
                    </a:lnTo>
                    <a:cubicBezTo>
                      <a:pt x="13704937" y="1278397"/>
                      <a:pt x="13649057" y="1334277"/>
                      <a:pt x="13580476" y="1334277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1644173" y="151579"/>
              <a:ext cx="16658762" cy="1641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778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venir Black" panose="02000503020000020003" pitchFamily="2" charset="0"/>
                </a:rPr>
                <a:t>Comité</a:t>
              </a:r>
              <a:r>
                <a:rPr lang="en-US" sz="4000" b="1" dirty="0">
                  <a:solidFill>
                    <a:schemeClr val="bg1"/>
                  </a:solidFill>
                  <a:latin typeface="Avenir Black" panose="02000503020000020003" pitchFamily="2" charset="0"/>
                </a:rPr>
                <a:t> de </a:t>
              </a:r>
              <a:r>
                <a:rPr lang="en-US" sz="4000" b="1" dirty="0" err="1">
                  <a:solidFill>
                    <a:schemeClr val="bg1"/>
                  </a:solidFill>
                  <a:latin typeface="Avenir Black" panose="02000503020000020003" pitchFamily="2" charset="0"/>
                </a:rPr>
                <a:t>Diversidad</a:t>
              </a:r>
              <a:r>
                <a:rPr lang="en-US" sz="4000" b="1" dirty="0">
                  <a:solidFill>
                    <a:schemeClr val="bg1"/>
                  </a:solidFill>
                  <a:latin typeface="Avenir Black" panose="02000503020000020003" pitchFamily="2" charset="0"/>
                </a:rPr>
                <a:t>, </a:t>
              </a:r>
              <a:r>
                <a:rPr lang="en-US" sz="4000" b="1" dirty="0" err="1">
                  <a:solidFill>
                    <a:schemeClr val="bg1"/>
                  </a:solidFill>
                  <a:latin typeface="Avenir Black" panose="02000503020000020003" pitchFamily="2" charset="0"/>
                </a:rPr>
                <a:t>Equidad</a:t>
              </a:r>
              <a:r>
                <a:rPr lang="en-US" sz="4000" b="1" dirty="0">
                  <a:solidFill>
                    <a:schemeClr val="bg1"/>
                  </a:solidFill>
                  <a:latin typeface="Avenir Black" panose="02000503020000020003" pitchFamily="2" charset="0"/>
                </a:rPr>
                <a:t> e </a:t>
              </a:r>
              <a:r>
                <a:rPr lang="en-US" sz="4000" b="1" dirty="0" err="1">
                  <a:solidFill>
                    <a:schemeClr val="bg1"/>
                  </a:solidFill>
                  <a:latin typeface="Avenir Black" panose="02000503020000020003" pitchFamily="2" charset="0"/>
                </a:rPr>
                <a:t>Inclusión</a:t>
              </a:r>
              <a:r>
                <a:rPr lang="en-US" sz="4000" b="1" dirty="0">
                  <a:solidFill>
                    <a:schemeClr val="bg1"/>
                  </a:solidFill>
                  <a:latin typeface="Avenir Black" panose="02000503020000020003" pitchFamily="2" charset="0"/>
                </a:rPr>
                <a:t> de AESD 2020-2021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1713" y="9258300"/>
            <a:ext cx="3009653" cy="699744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" y="2324717"/>
            <a:ext cx="7351141" cy="688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51"/>
              </a:lnSpc>
            </a:pPr>
            <a:endParaRPr dirty="0">
              <a:latin typeface=""/>
            </a:endParaRPr>
          </a:p>
          <a:p>
            <a:pPr>
              <a:lnSpc>
                <a:spcPts val="2951"/>
              </a:lnSpc>
            </a:pPr>
            <a:r>
              <a:rPr lang="en-US" sz="1799" dirty="0">
                <a:solidFill>
                  <a:srgbClr val="000000"/>
                </a:solidFill>
                <a:latin typeface=""/>
              </a:rPr>
              <a:t>Christina </a:t>
            </a:r>
            <a:r>
              <a:rPr lang="en-US" sz="1799" dirty="0" err="1">
                <a:solidFill>
                  <a:srgbClr val="000000"/>
                </a:solidFill>
                <a:latin typeface=""/>
              </a:rPr>
              <a:t>Arragon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 - </a:t>
            </a:r>
            <a:r>
              <a:rPr lang="en-US" dirty="0" err="1">
                <a:latin typeface=""/>
              </a:rPr>
              <a:t>Consejera</a:t>
            </a:r>
            <a:r>
              <a:rPr lang="en-US" dirty="0">
                <a:latin typeface=""/>
              </a:rPr>
              <a:t> Escolar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, Choice Learning Academy</a:t>
            </a:r>
          </a:p>
          <a:p>
            <a:pPr>
              <a:lnSpc>
                <a:spcPts val="2951"/>
              </a:lnSpc>
            </a:pPr>
            <a:r>
              <a:rPr lang="en-US" sz="1799" dirty="0" err="1">
                <a:solidFill>
                  <a:srgbClr val="000000"/>
                </a:solidFill>
                <a:latin typeface=""/>
              </a:rPr>
              <a:t>Ranier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 Barrett - </a:t>
            </a:r>
            <a:r>
              <a:rPr lang="en-US" dirty="0" err="1">
                <a:latin typeface=""/>
              </a:rPr>
              <a:t>Terapeuta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Ocupacional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, Barcelona Elem.</a:t>
            </a:r>
          </a:p>
          <a:p>
            <a:pPr>
              <a:lnSpc>
                <a:spcPts val="2951"/>
              </a:lnSpc>
            </a:pPr>
            <a:r>
              <a:rPr lang="en-US" sz="1799" dirty="0">
                <a:solidFill>
                  <a:srgbClr val="000000"/>
                </a:solidFill>
                <a:latin typeface=""/>
              </a:rPr>
              <a:t>Jayleen Bell - </a:t>
            </a:r>
            <a:r>
              <a:rPr lang="en-US" dirty="0" err="1">
                <a:latin typeface=""/>
              </a:rPr>
              <a:t>Asistente</a:t>
            </a:r>
            <a:r>
              <a:rPr lang="en-US" dirty="0">
                <a:latin typeface=""/>
              </a:rPr>
              <a:t> de </a:t>
            </a:r>
            <a:r>
              <a:rPr lang="en-US" dirty="0" err="1">
                <a:latin typeface=""/>
              </a:rPr>
              <a:t>Instrucción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, Sevilla East </a:t>
            </a:r>
          </a:p>
          <a:p>
            <a:pPr>
              <a:lnSpc>
                <a:spcPts val="2951"/>
              </a:lnSpc>
            </a:pPr>
            <a:r>
              <a:rPr lang="en-US" sz="1799" dirty="0">
                <a:solidFill>
                  <a:srgbClr val="000000"/>
                </a:solidFill>
                <a:latin typeface=""/>
              </a:rPr>
              <a:t>Marybeth Burt - </a:t>
            </a:r>
            <a:r>
              <a:rPr lang="en-US" dirty="0">
                <a:latin typeface=""/>
              </a:rPr>
              <a:t>Maestra de Primer Grado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, Barcelona Elem.</a:t>
            </a:r>
          </a:p>
          <a:p>
            <a:pPr>
              <a:lnSpc>
                <a:spcPts val="2951"/>
              </a:lnSpc>
            </a:pPr>
            <a:r>
              <a:rPr lang="en-US" sz="1799" dirty="0">
                <a:solidFill>
                  <a:srgbClr val="000000"/>
                </a:solidFill>
                <a:latin typeface=""/>
              </a:rPr>
              <a:t>Kathleen Fisher- Outreach Coordinator, Cordova Elem.</a:t>
            </a:r>
          </a:p>
          <a:p>
            <a:pPr>
              <a:lnSpc>
                <a:spcPts val="2951"/>
              </a:lnSpc>
            </a:pPr>
            <a:r>
              <a:rPr lang="en-US" sz="1799" dirty="0">
                <a:solidFill>
                  <a:srgbClr val="000000"/>
                </a:solidFill>
                <a:latin typeface=""/>
              </a:rPr>
              <a:t>Angela </a:t>
            </a:r>
            <a:r>
              <a:rPr lang="en-US" sz="1799" dirty="0" err="1">
                <a:solidFill>
                  <a:srgbClr val="000000"/>
                </a:solidFill>
                <a:latin typeface=""/>
              </a:rPr>
              <a:t>Frankenfield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 - </a:t>
            </a:r>
            <a:r>
              <a:rPr lang="en-US" sz="1799" dirty="0" err="1">
                <a:solidFill>
                  <a:srgbClr val="000000"/>
                </a:solidFill>
                <a:latin typeface=""/>
              </a:rPr>
              <a:t>Es</a:t>
            </a:r>
            <a:r>
              <a:rPr lang="en-US" dirty="0" err="1">
                <a:latin typeface=""/>
              </a:rPr>
              <a:t>pecialista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en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Servicios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Educativos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, District Office</a:t>
            </a:r>
          </a:p>
          <a:p>
            <a:pPr algn="just">
              <a:lnSpc>
                <a:spcPts val="2951"/>
              </a:lnSpc>
            </a:pPr>
            <a:r>
              <a:rPr lang="en-US" sz="1799" dirty="0">
                <a:solidFill>
                  <a:srgbClr val="000000"/>
                </a:solidFill>
                <a:latin typeface=""/>
              </a:rPr>
              <a:t>Jena Gray- </a:t>
            </a:r>
            <a:r>
              <a:rPr lang="en-US" dirty="0">
                <a:latin typeface=""/>
              </a:rPr>
              <a:t>Maestra de ELA, </a:t>
            </a:r>
            <a:r>
              <a:rPr lang="en-US" dirty="0" err="1">
                <a:latin typeface=""/>
              </a:rPr>
              <a:t>Lectura</a:t>
            </a:r>
            <a:r>
              <a:rPr lang="en-US" dirty="0">
                <a:latin typeface=""/>
              </a:rPr>
              <a:t> y </a:t>
            </a:r>
            <a:r>
              <a:rPr lang="en-US" dirty="0" err="1">
                <a:latin typeface=""/>
              </a:rPr>
              <a:t>Estudios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Sociales</a:t>
            </a:r>
            <a:r>
              <a:rPr lang="en-US" dirty="0">
                <a:latin typeface=""/>
              </a:rPr>
              <a:t> de 7º Grado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, Carol G. Peck </a:t>
            </a:r>
          </a:p>
          <a:p>
            <a:pPr algn="just">
              <a:lnSpc>
                <a:spcPts val="2951"/>
              </a:lnSpc>
            </a:pPr>
            <a:r>
              <a:rPr lang="en-US" sz="1799" dirty="0">
                <a:solidFill>
                  <a:srgbClr val="000000"/>
                </a:solidFill>
                <a:latin typeface=""/>
              </a:rPr>
              <a:t>Candace Greene – Maestra de </a:t>
            </a:r>
            <a:r>
              <a:rPr lang="en-US" sz="1799" dirty="0" err="1">
                <a:solidFill>
                  <a:srgbClr val="000000"/>
                </a:solidFill>
                <a:latin typeface=""/>
              </a:rPr>
              <a:t>Arte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 4-8, Sevilla West </a:t>
            </a:r>
          </a:p>
          <a:p>
            <a:pPr algn="just">
              <a:lnSpc>
                <a:spcPts val="2951"/>
              </a:lnSpc>
            </a:pPr>
            <a:r>
              <a:rPr lang="en-US" sz="1799" dirty="0">
                <a:solidFill>
                  <a:srgbClr val="000000"/>
                </a:solidFill>
                <a:latin typeface=""/>
              </a:rPr>
              <a:t>Genesis Hernandez - </a:t>
            </a:r>
            <a:r>
              <a:rPr lang="en-US" dirty="0" err="1">
                <a:latin typeface=""/>
              </a:rPr>
              <a:t>Patólogo</a:t>
            </a:r>
            <a:r>
              <a:rPr lang="en-US" dirty="0">
                <a:latin typeface=""/>
              </a:rPr>
              <a:t> del </a:t>
            </a:r>
            <a:r>
              <a:rPr lang="en-US" dirty="0" err="1">
                <a:latin typeface=""/>
              </a:rPr>
              <a:t>habla</a:t>
            </a:r>
            <a:r>
              <a:rPr lang="en-US" sz="1799" dirty="0">
                <a:solidFill>
                  <a:srgbClr val="000000"/>
                </a:solidFill>
                <a:latin typeface=""/>
              </a:rPr>
              <a:t>, James W. Rice</a:t>
            </a:r>
          </a:p>
          <a:p>
            <a:pPr algn="just">
              <a:lnSpc>
                <a:spcPts val="2951"/>
              </a:lnSpc>
            </a:pPr>
            <a:endParaRPr lang="en-US" sz="1799" dirty="0">
              <a:solidFill>
                <a:srgbClr val="000000"/>
              </a:solidFill>
              <a:latin typeface="Open Sauce"/>
            </a:endParaRPr>
          </a:p>
          <a:p>
            <a:pPr algn="just">
              <a:lnSpc>
                <a:spcPts val="2951"/>
              </a:lnSpc>
            </a:pPr>
            <a:endParaRPr lang="en-US" sz="1799" dirty="0">
              <a:solidFill>
                <a:srgbClr val="000000"/>
              </a:solidFill>
              <a:latin typeface="Open Sauce"/>
            </a:endParaRPr>
          </a:p>
          <a:p>
            <a:pPr algn="just">
              <a:lnSpc>
                <a:spcPts val="2951"/>
              </a:lnSpc>
            </a:pPr>
            <a:endParaRPr lang="en-US" sz="1799" dirty="0">
              <a:solidFill>
                <a:srgbClr val="000000"/>
              </a:solidFill>
              <a:latin typeface="Open Sauce"/>
            </a:endParaRPr>
          </a:p>
          <a:p>
            <a:pPr algn="just">
              <a:lnSpc>
                <a:spcPts val="2951"/>
              </a:lnSpc>
            </a:pPr>
            <a:endParaRPr lang="en-US" sz="1799" dirty="0">
              <a:solidFill>
                <a:srgbClr val="000000"/>
              </a:solidFill>
              <a:latin typeface="Open Sauce"/>
            </a:endParaRPr>
          </a:p>
          <a:p>
            <a:pPr algn="just">
              <a:lnSpc>
                <a:spcPts val="2951"/>
              </a:lnSpc>
            </a:pPr>
            <a:endParaRPr lang="en-US" sz="1799" dirty="0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2951"/>
              </a:lnSpc>
            </a:pPr>
            <a:r>
              <a:rPr lang="en-US" sz="1799" dirty="0">
                <a:solidFill>
                  <a:srgbClr val="000000"/>
                </a:solidFill>
                <a:latin typeface="Open Sauce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82129" y="2644418"/>
            <a:ext cx="8158377" cy="3534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2"/>
              </a:lnSpc>
            </a:pPr>
            <a:r>
              <a:rPr lang="en-US" sz="1891" dirty="0" err="1">
                <a:solidFill>
                  <a:srgbClr val="000000"/>
                </a:solidFill>
                <a:latin typeface=""/>
              </a:rPr>
              <a:t>Samanthia</a:t>
            </a:r>
            <a:r>
              <a:rPr lang="en-US" sz="1891" dirty="0">
                <a:solidFill>
                  <a:srgbClr val="000000"/>
                </a:solidFill>
                <a:latin typeface=""/>
              </a:rPr>
              <a:t> Langston - </a:t>
            </a:r>
            <a:r>
              <a:rPr lang="en-US" sz="2000" dirty="0" err="1">
                <a:latin typeface=""/>
              </a:rPr>
              <a:t>Asistente</a:t>
            </a:r>
            <a:r>
              <a:rPr lang="en-US" sz="2000" dirty="0">
                <a:latin typeface=""/>
              </a:rPr>
              <a:t> de </a:t>
            </a:r>
            <a:r>
              <a:rPr lang="en-US" sz="2000" dirty="0" err="1">
                <a:latin typeface=""/>
              </a:rPr>
              <a:t>Instrucción</a:t>
            </a:r>
            <a:r>
              <a:rPr lang="en-US" sz="2000" dirty="0">
                <a:latin typeface=""/>
              </a:rPr>
              <a:t> </a:t>
            </a:r>
            <a:r>
              <a:rPr lang="en-US" sz="1891" dirty="0">
                <a:solidFill>
                  <a:srgbClr val="000000"/>
                </a:solidFill>
                <a:latin typeface=""/>
              </a:rPr>
              <a:t>Carol G. Peck</a:t>
            </a:r>
          </a:p>
          <a:p>
            <a:pPr>
              <a:lnSpc>
                <a:spcPts val="3102"/>
              </a:lnSpc>
            </a:pPr>
            <a:r>
              <a:rPr lang="en-US" sz="1891" dirty="0">
                <a:solidFill>
                  <a:srgbClr val="000000"/>
                </a:solidFill>
                <a:latin typeface=""/>
              </a:rPr>
              <a:t>Esperanza Lopez - </a:t>
            </a:r>
            <a:r>
              <a:rPr lang="en-US" dirty="0">
                <a:latin typeface=""/>
              </a:rPr>
              <a:t>Subdirector de </a:t>
            </a:r>
            <a:r>
              <a:rPr lang="en-US" dirty="0" err="1">
                <a:latin typeface=""/>
              </a:rPr>
              <a:t>Tecnología</a:t>
            </a:r>
            <a:r>
              <a:rPr lang="en-US" dirty="0">
                <a:latin typeface=""/>
              </a:rPr>
              <a:t> - </a:t>
            </a:r>
            <a:r>
              <a:rPr lang="en-US" dirty="0" err="1">
                <a:latin typeface=""/>
              </a:rPr>
              <a:t>Implementación</a:t>
            </a:r>
            <a:r>
              <a:rPr lang="en-US" dirty="0">
                <a:latin typeface=""/>
              </a:rPr>
              <a:t> y Desarrollo</a:t>
            </a:r>
            <a:endParaRPr lang="en-US" sz="1891" dirty="0">
              <a:solidFill>
                <a:srgbClr val="000000"/>
              </a:solidFill>
              <a:latin typeface=""/>
            </a:endParaRPr>
          </a:p>
          <a:p>
            <a:pPr>
              <a:lnSpc>
                <a:spcPts val="3102"/>
              </a:lnSpc>
            </a:pPr>
            <a:r>
              <a:rPr lang="en-US" sz="1891" dirty="0">
                <a:solidFill>
                  <a:srgbClr val="000000"/>
                </a:solidFill>
                <a:latin typeface=""/>
              </a:rPr>
              <a:t>Garrett Pauli - </a:t>
            </a:r>
            <a:r>
              <a:rPr lang="en-US" dirty="0" err="1">
                <a:latin typeface=""/>
              </a:rPr>
              <a:t>Asistente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estructural</a:t>
            </a:r>
            <a:r>
              <a:rPr lang="en-US" dirty="0">
                <a:latin typeface=""/>
              </a:rPr>
              <a:t> para aula SPED </a:t>
            </a:r>
            <a:r>
              <a:rPr lang="en-US" dirty="0" err="1">
                <a:latin typeface=""/>
              </a:rPr>
              <a:t>autónoma</a:t>
            </a:r>
            <a:r>
              <a:rPr lang="en-US" sz="1891" dirty="0">
                <a:solidFill>
                  <a:srgbClr val="000000"/>
                </a:solidFill>
                <a:latin typeface=""/>
              </a:rPr>
              <a:t>, Granada East</a:t>
            </a:r>
          </a:p>
          <a:p>
            <a:pPr>
              <a:lnSpc>
                <a:spcPts val="3102"/>
              </a:lnSpc>
            </a:pPr>
            <a:r>
              <a:rPr lang="en-US" sz="1891" dirty="0">
                <a:solidFill>
                  <a:srgbClr val="000000"/>
                </a:solidFill>
                <a:latin typeface=""/>
              </a:rPr>
              <a:t>Sonia Rodriguez - </a:t>
            </a:r>
            <a:r>
              <a:rPr lang="en-US" dirty="0" err="1">
                <a:latin typeface=""/>
              </a:rPr>
              <a:t>Gerente</a:t>
            </a:r>
            <a:r>
              <a:rPr lang="en-US" dirty="0">
                <a:latin typeface=""/>
              </a:rPr>
              <a:t> de </a:t>
            </a:r>
            <a:r>
              <a:rPr lang="en-US" dirty="0" err="1">
                <a:latin typeface=""/>
              </a:rPr>
              <a:t>Nómina</a:t>
            </a:r>
            <a:r>
              <a:rPr lang="en-US" sz="1891" dirty="0">
                <a:solidFill>
                  <a:srgbClr val="000000"/>
                </a:solidFill>
                <a:latin typeface=""/>
              </a:rPr>
              <a:t>, District Office</a:t>
            </a:r>
          </a:p>
          <a:p>
            <a:pPr>
              <a:lnSpc>
                <a:spcPts val="3102"/>
              </a:lnSpc>
            </a:pPr>
            <a:r>
              <a:rPr lang="en-US" sz="1891" dirty="0">
                <a:solidFill>
                  <a:srgbClr val="000000"/>
                </a:solidFill>
                <a:latin typeface=""/>
              </a:rPr>
              <a:t>Kirstie </a:t>
            </a:r>
            <a:r>
              <a:rPr lang="en-US" sz="1891" dirty="0" err="1">
                <a:solidFill>
                  <a:srgbClr val="000000"/>
                </a:solidFill>
                <a:latin typeface=""/>
              </a:rPr>
              <a:t>Rylon</a:t>
            </a:r>
            <a:r>
              <a:rPr lang="en-US" sz="1891" dirty="0">
                <a:solidFill>
                  <a:srgbClr val="000000"/>
                </a:solidFill>
                <a:latin typeface=""/>
              </a:rPr>
              <a:t>- </a:t>
            </a:r>
            <a:r>
              <a:rPr lang="en-US" dirty="0" err="1">
                <a:latin typeface=""/>
              </a:rPr>
              <a:t>Trabajadora</a:t>
            </a:r>
            <a:r>
              <a:rPr lang="en-US" dirty="0">
                <a:latin typeface=""/>
              </a:rPr>
              <a:t> social</a:t>
            </a:r>
            <a:r>
              <a:rPr lang="en-US" sz="1891" dirty="0">
                <a:solidFill>
                  <a:srgbClr val="000000"/>
                </a:solidFill>
                <a:latin typeface=""/>
              </a:rPr>
              <a:t>, Catalina</a:t>
            </a:r>
          </a:p>
          <a:p>
            <a:pPr>
              <a:lnSpc>
                <a:spcPts val="3102"/>
              </a:lnSpc>
            </a:pPr>
            <a:r>
              <a:rPr lang="en-US" sz="1891" dirty="0">
                <a:solidFill>
                  <a:srgbClr val="000000"/>
                </a:solidFill>
                <a:latin typeface=""/>
              </a:rPr>
              <a:t>Elizabeth Scott - </a:t>
            </a:r>
            <a:r>
              <a:rPr lang="en-US" dirty="0" err="1">
                <a:latin typeface=""/>
              </a:rPr>
              <a:t>Intervencionista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conductual</a:t>
            </a:r>
            <a:r>
              <a:rPr lang="en-US" sz="1891" dirty="0">
                <a:solidFill>
                  <a:srgbClr val="000000"/>
                </a:solidFill>
                <a:latin typeface=""/>
              </a:rPr>
              <a:t>, Choice Learning Academy</a:t>
            </a:r>
          </a:p>
          <a:p>
            <a:pPr>
              <a:lnSpc>
                <a:spcPts val="3102"/>
              </a:lnSpc>
            </a:pPr>
            <a:r>
              <a:rPr lang="en-US" sz="1891" dirty="0">
                <a:solidFill>
                  <a:srgbClr val="000000"/>
                </a:solidFill>
                <a:latin typeface=""/>
              </a:rPr>
              <a:t>Nneka Williams- </a:t>
            </a:r>
            <a:r>
              <a:rPr lang="en-US" dirty="0">
                <a:latin typeface=""/>
              </a:rPr>
              <a:t>Maestra de </a:t>
            </a:r>
            <a:r>
              <a:rPr lang="en-US" dirty="0" err="1">
                <a:latin typeface=""/>
              </a:rPr>
              <a:t>Matemáticas</a:t>
            </a:r>
            <a:r>
              <a:rPr lang="en-US" dirty="0">
                <a:latin typeface=""/>
              </a:rPr>
              <a:t> de Octavo Grado</a:t>
            </a:r>
            <a:r>
              <a:rPr lang="en-US" sz="1891" dirty="0">
                <a:solidFill>
                  <a:srgbClr val="000000"/>
                </a:solidFill>
                <a:latin typeface=""/>
              </a:rPr>
              <a:t>, Sevilla West</a:t>
            </a:r>
          </a:p>
          <a:p>
            <a:pPr>
              <a:lnSpc>
                <a:spcPts val="3102"/>
              </a:lnSpc>
            </a:pPr>
            <a:r>
              <a:rPr lang="en-US" sz="1891" dirty="0">
                <a:solidFill>
                  <a:srgbClr val="000000"/>
                </a:solidFill>
                <a:latin typeface=""/>
              </a:rPr>
              <a:t>Yolanda </a:t>
            </a:r>
            <a:r>
              <a:rPr lang="en-US" dirty="0" err="1">
                <a:latin typeface=""/>
              </a:rPr>
              <a:t>Educador</a:t>
            </a:r>
            <a:r>
              <a:rPr lang="en-US" dirty="0">
                <a:latin typeface=""/>
              </a:rPr>
              <a:t> Especial </a:t>
            </a:r>
            <a:r>
              <a:rPr lang="en-US" dirty="0" err="1">
                <a:latin typeface=""/>
              </a:rPr>
              <a:t>Autónomo</a:t>
            </a:r>
            <a:r>
              <a:rPr lang="en-US" sz="1891" dirty="0">
                <a:solidFill>
                  <a:srgbClr val="000000"/>
                </a:solidFill>
                <a:latin typeface=""/>
              </a:rPr>
              <a:t>, Cordova</a:t>
            </a:r>
          </a:p>
          <a:p>
            <a:pPr algn="ctr">
              <a:lnSpc>
                <a:spcPts val="3102"/>
              </a:lnSpc>
            </a:pPr>
            <a:endParaRPr lang="en-US" sz="1891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962213" y="7435701"/>
            <a:ext cx="13639831" cy="62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dirty="0" err="1">
                <a:latin typeface=""/>
              </a:rPr>
              <a:t>Presidenta</a:t>
            </a:r>
            <a:r>
              <a:rPr lang="en-US" dirty="0">
                <a:latin typeface=""/>
              </a:rPr>
              <a:t> del </a:t>
            </a:r>
            <a:r>
              <a:rPr lang="en-US" dirty="0" err="1">
                <a:latin typeface=""/>
              </a:rPr>
              <a:t>Comité</a:t>
            </a:r>
            <a:r>
              <a:rPr lang="en-US" dirty="0">
                <a:latin typeface=""/>
              </a:rPr>
              <a:t>- </a:t>
            </a:r>
            <a:r>
              <a:rPr lang="en-US" sz="1795" dirty="0">
                <a:solidFill>
                  <a:srgbClr val="000000"/>
                </a:solidFill>
                <a:latin typeface=""/>
              </a:rPr>
              <a:t>Alana Ragland - </a:t>
            </a:r>
            <a:r>
              <a:rPr lang="en-US" dirty="0" err="1">
                <a:latin typeface=""/>
              </a:rPr>
              <a:t>Directora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Ejecutiva</a:t>
            </a:r>
            <a:r>
              <a:rPr lang="en-US" dirty="0">
                <a:latin typeface=""/>
              </a:rPr>
              <a:t> de </a:t>
            </a:r>
            <a:r>
              <a:rPr lang="en-US" dirty="0" err="1">
                <a:latin typeface=""/>
              </a:rPr>
              <a:t>Prácticas</a:t>
            </a:r>
            <a:r>
              <a:rPr lang="en-US" dirty="0">
                <a:latin typeface=""/>
              </a:rPr>
              <a:t> </a:t>
            </a:r>
            <a:r>
              <a:rPr lang="en-US" dirty="0" err="1">
                <a:latin typeface=""/>
              </a:rPr>
              <a:t>Equitativas</a:t>
            </a:r>
            <a:endParaRPr lang="en-US" sz="1795" dirty="0">
              <a:solidFill>
                <a:srgbClr val="000000"/>
              </a:solidFill>
              <a:latin typeface=""/>
            </a:endParaRPr>
          </a:p>
          <a:p>
            <a:pPr algn="ctr">
              <a:lnSpc>
                <a:spcPts val="2513"/>
              </a:lnSpc>
            </a:pPr>
            <a:r>
              <a:rPr lang="en-US" dirty="0" err="1">
                <a:latin typeface=""/>
              </a:rPr>
              <a:t>Soporte</a:t>
            </a:r>
            <a:r>
              <a:rPr lang="en-US" dirty="0">
                <a:latin typeface=""/>
              </a:rPr>
              <a:t> de </a:t>
            </a:r>
            <a:r>
              <a:rPr lang="en-US" dirty="0" err="1">
                <a:latin typeface=""/>
              </a:rPr>
              <a:t>Guía</a:t>
            </a:r>
            <a:r>
              <a:rPr lang="en-US" dirty="0">
                <a:latin typeface=""/>
              </a:rPr>
              <a:t> - Brandon Gridiron Administrator, Equity &amp; Student Services- Visalia Unified School District, Visalia, CA</a:t>
            </a:r>
            <a:endParaRPr lang="en-US" sz="1795" dirty="0">
              <a:solidFill>
                <a:srgbClr val="000000"/>
              </a:solidFill>
              <a:latin typeface="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09458" y="671968"/>
            <a:ext cx="925949" cy="713464"/>
            <a:chOff x="0" y="0"/>
            <a:chExt cx="1234598" cy="9512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E8AF31"/>
                  </a:solidFill>
                  <a:latin typeface="Open Sauce SemiBold Bold"/>
                </a:rPr>
                <a:t>05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2713" y="1742164"/>
            <a:ext cx="16230600" cy="6194953"/>
            <a:chOff x="0" y="0"/>
            <a:chExt cx="5957122" cy="22737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57122" cy="2273735"/>
            </a:xfrm>
            <a:custGeom>
              <a:avLst/>
              <a:gdLst/>
              <a:ahLst/>
              <a:cxnLst/>
              <a:rect l="l" t="t" r="r" b="b"/>
              <a:pathLst>
                <a:path w="5957122" h="2273735">
                  <a:moveTo>
                    <a:pt x="5832661" y="2273735"/>
                  </a:moveTo>
                  <a:lnTo>
                    <a:pt x="124460" y="2273735"/>
                  </a:lnTo>
                  <a:cubicBezTo>
                    <a:pt x="55880" y="2273735"/>
                    <a:pt x="0" y="2217855"/>
                    <a:pt x="0" y="21492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2662" y="0"/>
                  </a:lnTo>
                  <a:cubicBezTo>
                    <a:pt x="5901242" y="0"/>
                    <a:pt x="5957122" y="55880"/>
                    <a:pt x="5957122" y="124460"/>
                  </a:cubicBezTo>
                  <a:lnTo>
                    <a:pt x="5957122" y="2149275"/>
                  </a:lnTo>
                  <a:cubicBezTo>
                    <a:pt x="5957122" y="2217856"/>
                    <a:pt x="5901242" y="2273735"/>
                    <a:pt x="5832662" y="2273735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46493" y="2550228"/>
            <a:ext cx="14983040" cy="518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7"/>
              </a:lnSpc>
              <a:spcBef>
                <a:spcPct val="0"/>
              </a:spcBef>
            </a:pP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AESD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tiene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como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objetivo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desarrollar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un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marco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que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sirva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de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guía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para el gran DEI de Alhambra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en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todas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las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facetas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de la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organización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.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Además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del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marco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, el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Comité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creará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un plan de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acción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estratégico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de 3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años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para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llevar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la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Diversidad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, la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Equidad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y la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Inclusión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a la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vanguardia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para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todas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las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partes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interesadas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en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la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Comunidad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Alhambra. El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Comité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involucrará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e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informará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múltiples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partes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interesadas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para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incluir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los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aportes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de la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comunidad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Segoe UI Web (West European)"/>
              </a:rPr>
              <a:t>en</a:t>
            </a:r>
            <a:r>
              <a:rPr lang="en-US" sz="4000" dirty="0">
                <a:solidFill>
                  <a:schemeClr val="tx2"/>
                </a:solidFill>
                <a:latin typeface="Segoe UI Web (West European)"/>
              </a:rPr>
              <a:t> general.</a:t>
            </a:r>
            <a:endParaRPr lang="en-US" sz="3647" dirty="0">
              <a:solidFill>
                <a:schemeClr val="tx2"/>
              </a:solidFill>
              <a:latin typeface="Open Sauce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345606" y="8785589"/>
            <a:ext cx="1189800" cy="649814"/>
            <a:chOff x="0" y="0"/>
            <a:chExt cx="1586400" cy="86641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586400" cy="866418"/>
              <a:chOff x="0" y="0"/>
              <a:chExt cx="1220810" cy="6667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29210"/>
                <a:ext cx="1220810" cy="614680"/>
              </a:xfrm>
              <a:custGeom>
                <a:avLst/>
                <a:gdLst/>
                <a:ahLst/>
                <a:cxnLst/>
                <a:rect l="l" t="t" r="r" b="b"/>
                <a:pathLst>
                  <a:path w="1220810" h="614680">
                    <a:moveTo>
                      <a:pt x="1220810" y="307340"/>
                    </a:moveTo>
                    <a:cubicBezTo>
                      <a:pt x="1220810" y="138430"/>
                      <a:pt x="1083650" y="1270"/>
                      <a:pt x="913981" y="0"/>
                    </a:cubicBezTo>
                    <a:lnTo>
                      <a:pt x="306863" y="0"/>
                    </a:lnTo>
                    <a:cubicBezTo>
                      <a:pt x="137160" y="0"/>
                      <a:pt x="0" y="138430"/>
                      <a:pt x="0" y="307340"/>
                    </a:cubicBezTo>
                    <a:cubicBezTo>
                      <a:pt x="0" y="476250"/>
                      <a:pt x="137160" y="614680"/>
                      <a:pt x="306863" y="614680"/>
                    </a:cubicBezTo>
                    <a:lnTo>
                      <a:pt x="914740" y="614680"/>
                    </a:lnTo>
                    <a:cubicBezTo>
                      <a:pt x="1083650" y="614680"/>
                      <a:pt x="1220810" y="476250"/>
                      <a:pt x="1220810" y="307340"/>
                    </a:cubicBezTo>
                    <a:close/>
                    <a:moveTo>
                      <a:pt x="913981" y="560070"/>
                    </a:moveTo>
                    <a:lnTo>
                      <a:pt x="306070" y="560070"/>
                    </a:lnTo>
                    <a:cubicBezTo>
                      <a:pt x="166370" y="560070"/>
                      <a:pt x="53340" y="447040"/>
                      <a:pt x="53340" y="307340"/>
                    </a:cubicBezTo>
                    <a:cubicBezTo>
                      <a:pt x="53340" y="167640"/>
                      <a:pt x="166370" y="54610"/>
                      <a:pt x="306070" y="54610"/>
                    </a:cubicBezTo>
                    <a:lnTo>
                      <a:pt x="913981" y="54610"/>
                    </a:lnTo>
                    <a:cubicBezTo>
                      <a:pt x="1053170" y="54610"/>
                      <a:pt x="1166200" y="167640"/>
                      <a:pt x="1166200" y="307340"/>
                    </a:cubicBezTo>
                    <a:cubicBezTo>
                      <a:pt x="1166200" y="447040"/>
                      <a:pt x="1053170" y="560070"/>
                      <a:pt x="913981" y="560070"/>
                    </a:cubicBezTo>
                    <a:close/>
                  </a:path>
                </a:pathLst>
              </a:custGeom>
              <a:solidFill>
                <a:srgbClr val="141414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68142" y="236137"/>
              <a:ext cx="850117" cy="394145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64691" y="705020"/>
            <a:ext cx="14361781" cy="1037145"/>
            <a:chOff x="0" y="0"/>
            <a:chExt cx="19149042" cy="1382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9149042" cy="1382860"/>
              <a:chOff x="0" y="0"/>
              <a:chExt cx="8503867" cy="660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503867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8503867" h="660400">
                    <a:moveTo>
                      <a:pt x="837940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379407" y="0"/>
                    </a:lnTo>
                    <a:cubicBezTo>
                      <a:pt x="8447987" y="0"/>
                      <a:pt x="8503867" y="55880"/>
                      <a:pt x="8503867" y="124460"/>
                    </a:cubicBezTo>
                    <a:lnTo>
                      <a:pt x="8503867" y="535940"/>
                    </a:lnTo>
                    <a:cubicBezTo>
                      <a:pt x="8503867" y="604520"/>
                      <a:pt x="8447987" y="660400"/>
                      <a:pt x="8379407" y="66040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578392" y="255359"/>
              <a:ext cx="15992258" cy="79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5006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Segoe UI Web (West European)"/>
                </a:rPr>
                <a:t>Marco AESD</a:t>
              </a:r>
              <a:endParaRPr lang="en-US" sz="3851" b="1" dirty="0">
                <a:solidFill>
                  <a:schemeClr val="bg1"/>
                </a:solidFill>
                <a:latin typeface="Open Sauce SemiBold Bol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 rot="987404">
            <a:off x="3902454" y="2682091"/>
            <a:ext cx="10186175" cy="4095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8"/>
              </a:lnSpc>
            </a:pPr>
            <a:r>
              <a:rPr lang="en-US" sz="23955">
                <a:solidFill>
                  <a:srgbClr val="92873D">
                    <a:alpha val="17647"/>
                  </a:srgbClr>
                </a:solidFill>
                <a:latin typeface="Open Sauce SemiBold"/>
              </a:rPr>
              <a:t>DRAFT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95518" y="7504128"/>
            <a:ext cx="2652442" cy="25629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01512" y="2878037"/>
            <a:ext cx="12086488" cy="7220556"/>
            <a:chOff x="0" y="0"/>
            <a:chExt cx="4608343" cy="27530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8343" cy="2753058"/>
            </a:xfrm>
            <a:custGeom>
              <a:avLst/>
              <a:gdLst/>
              <a:ahLst/>
              <a:cxnLst/>
              <a:rect l="l" t="t" r="r" b="b"/>
              <a:pathLst>
                <a:path w="4608343" h="2753058">
                  <a:moveTo>
                    <a:pt x="4483883" y="2753058"/>
                  </a:moveTo>
                  <a:lnTo>
                    <a:pt x="124460" y="2753058"/>
                  </a:lnTo>
                  <a:cubicBezTo>
                    <a:pt x="55880" y="2753058"/>
                    <a:pt x="0" y="2697178"/>
                    <a:pt x="0" y="26285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83883" y="0"/>
                  </a:lnTo>
                  <a:cubicBezTo>
                    <a:pt x="4552463" y="0"/>
                    <a:pt x="4608343" y="55880"/>
                    <a:pt x="4608343" y="124460"/>
                  </a:cubicBezTo>
                  <a:lnTo>
                    <a:pt x="4608343" y="2628598"/>
                  </a:lnTo>
                  <a:cubicBezTo>
                    <a:pt x="4608343" y="2697178"/>
                    <a:pt x="4552463" y="2753058"/>
                    <a:pt x="4483883" y="2753058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33581" y="0"/>
            <a:ext cx="11954419" cy="3070672"/>
            <a:chOff x="0" y="0"/>
            <a:chExt cx="13011244" cy="33421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11245" cy="3342133"/>
            </a:xfrm>
            <a:custGeom>
              <a:avLst/>
              <a:gdLst/>
              <a:ahLst/>
              <a:cxnLst/>
              <a:rect l="l" t="t" r="r" b="b"/>
              <a:pathLst>
                <a:path w="13011245" h="3342133">
                  <a:moveTo>
                    <a:pt x="12886784" y="3342133"/>
                  </a:moveTo>
                  <a:lnTo>
                    <a:pt x="124460" y="3342133"/>
                  </a:lnTo>
                  <a:cubicBezTo>
                    <a:pt x="55880" y="3342133"/>
                    <a:pt x="0" y="3286253"/>
                    <a:pt x="0" y="32176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86784" y="0"/>
                  </a:lnTo>
                  <a:cubicBezTo>
                    <a:pt x="12955364" y="0"/>
                    <a:pt x="13011245" y="55880"/>
                    <a:pt x="13011245" y="124460"/>
                  </a:cubicBezTo>
                  <a:lnTo>
                    <a:pt x="13011245" y="3217673"/>
                  </a:lnTo>
                  <a:cubicBezTo>
                    <a:pt x="13011245" y="3286253"/>
                    <a:pt x="12955364" y="3342133"/>
                    <a:pt x="12886784" y="3342133"/>
                  </a:cubicBezTo>
                  <a:close/>
                </a:path>
              </a:pathLst>
            </a:custGeom>
            <a:solidFill>
              <a:srgbClr val="ADAFA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59134" y="579258"/>
            <a:ext cx="10745748" cy="2076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51"/>
              </a:lnSpc>
            </a:pPr>
            <a:r>
              <a:rPr lang="en-US" sz="4822" dirty="0" err="1">
                <a:solidFill>
                  <a:srgbClr val="1B386D"/>
                </a:solidFill>
                <a:latin typeface="Open Sauce SemiBold Bold"/>
              </a:rPr>
              <a:t>Diversidad</a:t>
            </a:r>
            <a:r>
              <a:rPr lang="en-US" sz="4822" dirty="0">
                <a:solidFill>
                  <a:srgbClr val="1B386D"/>
                </a:solidFill>
                <a:latin typeface="Open Sauce SemiBold Bold"/>
              </a:rPr>
              <a:t> AESD</a:t>
            </a:r>
          </a:p>
          <a:p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La </a:t>
            </a:r>
            <a:r>
              <a:rPr lang="en-US" sz="2608" dirty="0" err="1">
                <a:solidFill>
                  <a:srgbClr val="1B386D"/>
                </a:solidFill>
                <a:latin typeface="Open Sauce SemiBold Bold"/>
              </a:rPr>
              <a:t>diversidad</a:t>
            </a:r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 es la </a:t>
            </a:r>
            <a:r>
              <a:rPr lang="en-US" sz="2608" dirty="0" err="1">
                <a:solidFill>
                  <a:srgbClr val="1B386D"/>
                </a:solidFill>
                <a:latin typeface="Open Sauce SemiBold Bold"/>
              </a:rPr>
              <a:t>amplia</a:t>
            </a:r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 </a:t>
            </a:r>
            <a:r>
              <a:rPr lang="en-US" sz="2608" dirty="0" err="1">
                <a:solidFill>
                  <a:srgbClr val="1B386D"/>
                </a:solidFill>
                <a:latin typeface="Open Sauce SemiBold Bold"/>
              </a:rPr>
              <a:t>representacion</a:t>
            </a:r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 de </a:t>
            </a:r>
            <a:r>
              <a:rPr lang="en-US" sz="2608" dirty="0" err="1">
                <a:solidFill>
                  <a:srgbClr val="1B386D"/>
                </a:solidFill>
                <a:latin typeface="Open Sauce SemiBold Bold"/>
              </a:rPr>
              <a:t>dimensiones</a:t>
            </a:r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 </a:t>
            </a:r>
            <a:r>
              <a:rPr lang="en-US" sz="2608" dirty="0" err="1">
                <a:solidFill>
                  <a:srgbClr val="1B386D"/>
                </a:solidFill>
                <a:latin typeface="Open Sauce SemiBold Bold"/>
              </a:rPr>
              <a:t>visibles</a:t>
            </a:r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 e invisibles de </a:t>
            </a:r>
            <a:r>
              <a:rPr lang="en-US" sz="2608" dirty="0" err="1">
                <a:solidFill>
                  <a:srgbClr val="1B386D"/>
                </a:solidFill>
                <a:latin typeface="Open Sauce SemiBold Bold"/>
              </a:rPr>
              <a:t>como</a:t>
            </a:r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 las personas, los </a:t>
            </a:r>
            <a:r>
              <a:rPr lang="en-US" sz="2608" dirty="0" err="1">
                <a:solidFill>
                  <a:srgbClr val="1B386D"/>
                </a:solidFill>
                <a:latin typeface="Open Sauce SemiBold Bold"/>
              </a:rPr>
              <a:t>procesos</a:t>
            </a:r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 y las </a:t>
            </a:r>
            <a:r>
              <a:rPr lang="en-US" sz="2608" dirty="0" err="1">
                <a:solidFill>
                  <a:srgbClr val="1B386D"/>
                </a:solidFill>
                <a:latin typeface="Open Sauce SemiBold Bold"/>
              </a:rPr>
              <a:t>perspectivas</a:t>
            </a:r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 </a:t>
            </a:r>
            <a:r>
              <a:rPr lang="en-US" sz="2608" dirty="0" err="1">
                <a:solidFill>
                  <a:srgbClr val="1B386D"/>
                </a:solidFill>
                <a:latin typeface="Open Sauce SemiBold Bold"/>
              </a:rPr>
              <a:t>difieren</a:t>
            </a:r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 dentro de la </a:t>
            </a:r>
            <a:r>
              <a:rPr lang="en-US" sz="2608" dirty="0" err="1">
                <a:solidFill>
                  <a:srgbClr val="1B386D"/>
                </a:solidFill>
                <a:latin typeface="Open Sauce SemiBold Bold"/>
              </a:rPr>
              <a:t>familia</a:t>
            </a:r>
            <a:r>
              <a:rPr lang="en-US" sz="2608" dirty="0">
                <a:solidFill>
                  <a:srgbClr val="1B386D"/>
                </a:solidFill>
                <a:latin typeface="Open Sauce SemiBold Bold"/>
              </a:rPr>
              <a:t> AESD.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282181" y="-213827"/>
            <a:ext cx="6874946" cy="10312419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986498" y="315236"/>
            <a:ext cx="925949" cy="713464"/>
            <a:chOff x="0" y="0"/>
            <a:chExt cx="672578" cy="518160"/>
          </a:xfrm>
        </p:grpSpPr>
        <p:sp>
          <p:nvSpPr>
            <p:cNvPr id="10" name="Freeform 10"/>
            <p:cNvSpPr/>
            <p:nvPr/>
          </p:nvSpPr>
          <p:spPr>
            <a:xfrm>
              <a:off x="6350" y="6351"/>
              <a:ext cx="659878" cy="505535"/>
            </a:xfrm>
            <a:custGeom>
              <a:avLst/>
              <a:gdLst/>
              <a:ahLst/>
              <a:cxnLst/>
              <a:rect l="l" t="t" r="r" b="b"/>
              <a:pathLst>
                <a:path w="659878" h="505535">
                  <a:moveTo>
                    <a:pt x="252730" y="0"/>
                  </a:moveTo>
                  <a:lnTo>
                    <a:pt x="407148" y="0"/>
                  </a:lnTo>
                  <a:cubicBezTo>
                    <a:pt x="546848" y="0"/>
                    <a:pt x="659878" y="113047"/>
                    <a:pt x="659878" y="252767"/>
                  </a:cubicBezTo>
                  <a:cubicBezTo>
                    <a:pt x="659878" y="392488"/>
                    <a:pt x="546848" y="505535"/>
                    <a:pt x="407148" y="505535"/>
                  </a:cubicBezTo>
                  <a:lnTo>
                    <a:pt x="252730" y="505535"/>
                  </a:lnTo>
                  <a:cubicBezTo>
                    <a:pt x="113030" y="505535"/>
                    <a:pt x="0" y="392488"/>
                    <a:pt x="0" y="252767"/>
                  </a:cubicBezTo>
                  <a:cubicBezTo>
                    <a:pt x="0" y="113047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7194062" y="547085"/>
            <a:ext cx="510821" cy="28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FFFFFF"/>
                </a:solidFill>
                <a:latin typeface="Open Sauce SemiBold Bold"/>
              </a:rPr>
              <a:t>06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0826" y="3699766"/>
            <a:ext cx="3966766" cy="623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Habilidades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Discapacidades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Edad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Apariencia</a:t>
            </a:r>
            <a:r>
              <a:rPr lang="en-US" sz="2000" dirty="0">
                <a:latin typeface=""/>
              </a:rPr>
              <a:t> (Imagen corporal)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Cultura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Educación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>
                <a:latin typeface=""/>
              </a:rPr>
              <a:t>Origen </a:t>
            </a:r>
            <a:r>
              <a:rPr lang="en-US" sz="2000" dirty="0" err="1">
                <a:latin typeface=""/>
              </a:rPr>
              <a:t>étnico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Género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>
                <a:latin typeface=""/>
              </a:rPr>
              <a:t>Identidad de </a:t>
            </a:r>
            <a:r>
              <a:rPr lang="en-US" sz="2000" dirty="0" err="1">
                <a:latin typeface=""/>
              </a:rPr>
              <a:t>género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Geografía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Ingreso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Idioma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Estilos</a:t>
            </a:r>
            <a:r>
              <a:rPr lang="en-US" sz="2000" dirty="0">
                <a:latin typeface=""/>
              </a:rPr>
              <a:t> de </a:t>
            </a:r>
            <a:r>
              <a:rPr lang="en-US" sz="2000" dirty="0" err="1">
                <a:latin typeface=""/>
              </a:rPr>
              <a:t>aprendizaje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47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Experiencias</a:t>
            </a:r>
            <a:r>
              <a:rPr lang="en-US" sz="2000" dirty="0">
                <a:latin typeface=""/>
              </a:rPr>
              <a:t> de </a:t>
            </a:r>
            <a:r>
              <a:rPr lang="en-US" sz="2000" dirty="0" err="1">
                <a:latin typeface=""/>
              </a:rPr>
              <a:t>vida</a:t>
            </a:r>
            <a:r>
              <a:rPr lang="en-US" sz="2000" dirty="0">
                <a:latin typeface=""/>
              </a:rPr>
              <a:t> </a:t>
            </a:r>
            <a:endParaRPr lang="en-US" sz="2000" dirty="0">
              <a:solidFill>
                <a:srgbClr val="000000"/>
              </a:solidFill>
              <a:latin typeface="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95799" y="3349617"/>
            <a:ext cx="3519390" cy="548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Neurodiversidad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Estatus</a:t>
            </a:r>
            <a:r>
              <a:rPr lang="en-US" sz="2000" dirty="0">
                <a:latin typeface=""/>
              </a:rPr>
              <a:t> </a:t>
            </a:r>
            <a:r>
              <a:rPr lang="en-US" sz="2000" dirty="0" err="1">
                <a:latin typeface=""/>
              </a:rPr>
              <a:t>militar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Nacionalidad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Ocupación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>
                <a:latin typeface=""/>
              </a:rPr>
              <a:t>Estado parental/familiar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Filosofía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Creencias</a:t>
            </a:r>
            <a:r>
              <a:rPr lang="en-US" sz="2000" dirty="0">
                <a:latin typeface=""/>
              </a:rPr>
              <a:t> </a:t>
            </a:r>
            <a:r>
              <a:rPr lang="en-US" sz="2000" dirty="0" err="1">
                <a:latin typeface=""/>
              </a:rPr>
              <a:t>políticas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>
                <a:latin typeface=""/>
              </a:rPr>
              <a:t>Raza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>
                <a:latin typeface=""/>
              </a:rPr>
              <a:t>Estado civil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Religión</a:t>
            </a:r>
            <a:r>
              <a:rPr lang="en-US" sz="2000" dirty="0">
                <a:latin typeface=""/>
              </a:rPr>
              <a:t>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Orientación</a:t>
            </a:r>
            <a:r>
              <a:rPr lang="en-US" sz="2000" dirty="0">
                <a:latin typeface=""/>
              </a:rPr>
              <a:t> sexual </a:t>
            </a:r>
          </a:p>
          <a:p>
            <a:pPr>
              <a:lnSpc>
                <a:spcPts val="3619"/>
              </a:lnSpc>
              <a:spcBef>
                <a:spcPct val="0"/>
              </a:spcBef>
            </a:pPr>
            <a:r>
              <a:rPr lang="en-US" sz="2000" dirty="0" err="1">
                <a:latin typeface=""/>
              </a:rPr>
              <a:t>Valores</a:t>
            </a:r>
            <a:endParaRPr lang="en-US" sz="2000" dirty="0">
              <a:solidFill>
                <a:srgbClr val="000000"/>
              </a:solidFill>
              <a:latin typeface="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9255" y="2620767"/>
            <a:ext cx="5045465" cy="5045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92677" y="3191538"/>
            <a:ext cx="7178643" cy="36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Segoe UI Web (West European)"/>
              </a:rPr>
              <a:t>Las </a:t>
            </a:r>
            <a:r>
              <a:rPr lang="en-US" sz="2400" dirty="0" err="1">
                <a:solidFill>
                  <a:srgbClr val="000000"/>
                </a:solidFill>
                <a:latin typeface="Segoe UI Web (West European)"/>
              </a:rPr>
              <a:t>dimensiones</a:t>
            </a:r>
            <a:r>
              <a:rPr lang="en-US" sz="24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egoe UI Web (West European)"/>
              </a:rPr>
              <a:t>incluyen</a:t>
            </a:r>
            <a:r>
              <a:rPr lang="en-US" sz="2400" dirty="0">
                <a:solidFill>
                  <a:srgbClr val="000000"/>
                </a:solidFill>
                <a:latin typeface="Segoe UI Web (West European)"/>
              </a:rPr>
              <a:t>, entre </a:t>
            </a:r>
            <a:r>
              <a:rPr lang="en-US" sz="2400" dirty="0" err="1">
                <a:solidFill>
                  <a:srgbClr val="000000"/>
                </a:solidFill>
                <a:latin typeface="Segoe UI Web (West European)"/>
              </a:rPr>
              <a:t>otras</a:t>
            </a:r>
            <a:r>
              <a:rPr lang="en-US" sz="2400" dirty="0">
                <a:solidFill>
                  <a:srgbClr val="000000"/>
                </a:solidFill>
                <a:latin typeface="Segoe UI Web (West European)"/>
              </a:rPr>
              <a:t>: </a:t>
            </a:r>
            <a:endParaRPr lang="en-US" sz="2400" dirty="0">
              <a:solidFill>
                <a:srgbClr val="000000"/>
              </a:solidFill>
              <a:latin typeface="Open Sauce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3581" y="3157114"/>
            <a:ext cx="12251643" cy="7129886"/>
            <a:chOff x="0" y="0"/>
            <a:chExt cx="4598270" cy="26759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8270" cy="2675979"/>
            </a:xfrm>
            <a:custGeom>
              <a:avLst/>
              <a:gdLst/>
              <a:ahLst/>
              <a:cxnLst/>
              <a:rect l="l" t="t" r="r" b="b"/>
              <a:pathLst>
                <a:path w="4598270" h="2675979">
                  <a:moveTo>
                    <a:pt x="4473810" y="2675979"/>
                  </a:moveTo>
                  <a:lnTo>
                    <a:pt x="124460" y="2675979"/>
                  </a:lnTo>
                  <a:cubicBezTo>
                    <a:pt x="55880" y="2675979"/>
                    <a:pt x="0" y="2620099"/>
                    <a:pt x="0" y="25515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73810" y="0"/>
                  </a:lnTo>
                  <a:cubicBezTo>
                    <a:pt x="4542390" y="0"/>
                    <a:pt x="4598270" y="55880"/>
                    <a:pt x="4598270" y="124460"/>
                  </a:cubicBezTo>
                  <a:lnTo>
                    <a:pt x="4598270" y="2551519"/>
                  </a:lnTo>
                  <a:cubicBezTo>
                    <a:pt x="4598270" y="2620099"/>
                    <a:pt x="4542390" y="2675979"/>
                    <a:pt x="4473810" y="2675979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286690" y="0"/>
            <a:ext cx="12001310" cy="3157114"/>
            <a:chOff x="0" y="0"/>
            <a:chExt cx="12736131" cy="33504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36131" cy="3350419"/>
            </a:xfrm>
            <a:custGeom>
              <a:avLst/>
              <a:gdLst/>
              <a:ahLst/>
              <a:cxnLst/>
              <a:rect l="l" t="t" r="r" b="b"/>
              <a:pathLst>
                <a:path w="12736131" h="3350419">
                  <a:moveTo>
                    <a:pt x="12611671" y="3350418"/>
                  </a:moveTo>
                  <a:lnTo>
                    <a:pt x="124460" y="3350418"/>
                  </a:lnTo>
                  <a:cubicBezTo>
                    <a:pt x="55880" y="3350418"/>
                    <a:pt x="0" y="3294538"/>
                    <a:pt x="0" y="32259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11671" y="0"/>
                  </a:lnTo>
                  <a:cubicBezTo>
                    <a:pt x="12680252" y="0"/>
                    <a:pt x="12736131" y="55880"/>
                    <a:pt x="12736131" y="124460"/>
                  </a:cubicBezTo>
                  <a:lnTo>
                    <a:pt x="12736131" y="3225959"/>
                  </a:lnTo>
                  <a:cubicBezTo>
                    <a:pt x="12736131" y="3294539"/>
                    <a:pt x="12680252" y="3350419"/>
                    <a:pt x="12611671" y="3350419"/>
                  </a:cubicBezTo>
                  <a:close/>
                </a:path>
              </a:pathLst>
            </a:custGeom>
            <a:solidFill>
              <a:srgbClr val="ADAFA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848718" y="504630"/>
            <a:ext cx="11221370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4"/>
              </a:lnSpc>
            </a:pPr>
            <a:r>
              <a:rPr lang="en-US" sz="4800" b="1" dirty="0" err="1">
                <a:solidFill>
                  <a:schemeClr val="tx2"/>
                </a:solidFill>
                <a:latin typeface="Segoe UI Web (West European)"/>
              </a:rPr>
              <a:t>Equidad</a:t>
            </a:r>
            <a:r>
              <a:rPr lang="en-US" sz="4800" b="1" dirty="0">
                <a:solidFill>
                  <a:schemeClr val="tx2"/>
                </a:solidFill>
                <a:latin typeface="Segoe UI Web (West European)"/>
              </a:rPr>
              <a:t> AESD </a:t>
            </a:r>
          </a:p>
          <a:p>
            <a:pPr>
              <a:lnSpc>
                <a:spcPts val="6084"/>
              </a:lnSpc>
            </a:pP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La </a:t>
            </a:r>
            <a:r>
              <a:rPr lang="en-US" sz="2200" b="1" dirty="0" err="1">
                <a:solidFill>
                  <a:schemeClr val="tx2"/>
                </a:solidFill>
                <a:latin typeface="Segoe UI Web (West European)"/>
              </a:rPr>
              <a:t>equidad</a:t>
            </a: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Segoe UI Web (West European)"/>
              </a:rPr>
              <a:t>asegura</a:t>
            </a: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 que </a:t>
            </a:r>
            <a:r>
              <a:rPr lang="en-US" sz="2200" b="1" dirty="0" err="1">
                <a:solidFill>
                  <a:schemeClr val="tx2"/>
                </a:solidFill>
                <a:latin typeface="Segoe UI Web (West European)"/>
              </a:rPr>
              <a:t>cada</a:t>
            </a: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Segoe UI Web (West European)"/>
              </a:rPr>
              <a:t>individuo</a:t>
            </a: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Segoe UI Web (West European)"/>
              </a:rPr>
              <a:t>tenga</a:t>
            </a: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 las </a:t>
            </a:r>
            <a:r>
              <a:rPr lang="en-US" sz="2200" b="1" dirty="0" err="1">
                <a:solidFill>
                  <a:schemeClr val="tx2"/>
                </a:solidFill>
                <a:latin typeface="Segoe UI Web (West European)"/>
              </a:rPr>
              <a:t>herramientas</a:t>
            </a: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 y </a:t>
            </a:r>
            <a:r>
              <a:rPr lang="en-US" sz="2200" b="1" dirty="0" err="1">
                <a:solidFill>
                  <a:schemeClr val="tx2"/>
                </a:solidFill>
                <a:latin typeface="Segoe UI Web (West European)"/>
              </a:rPr>
              <a:t>modificaciones</a:t>
            </a: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 que </a:t>
            </a:r>
            <a:r>
              <a:rPr lang="en-US" sz="2200" b="1" dirty="0" err="1">
                <a:solidFill>
                  <a:schemeClr val="tx2"/>
                </a:solidFill>
                <a:latin typeface="Segoe UI Web (West European)"/>
              </a:rPr>
              <a:t>necesita</a:t>
            </a: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 para acceder al </a:t>
            </a:r>
            <a:r>
              <a:rPr lang="en-US" sz="2200" b="1" dirty="0" err="1">
                <a:solidFill>
                  <a:schemeClr val="tx2"/>
                </a:solidFill>
                <a:latin typeface="Segoe UI Web (West European)"/>
              </a:rPr>
              <a:t>éxito</a:t>
            </a: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Segoe UI Web (West European)"/>
              </a:rPr>
              <a:t>plenamente</a:t>
            </a:r>
            <a:r>
              <a:rPr lang="en-US" sz="2200" b="1" dirty="0">
                <a:solidFill>
                  <a:schemeClr val="tx2"/>
                </a:solidFill>
                <a:latin typeface="Segoe UI Web (West European)"/>
              </a:rPr>
              <a:t>.</a:t>
            </a:r>
            <a:endParaRPr lang="en-US" sz="2200" b="1" dirty="0">
              <a:solidFill>
                <a:schemeClr val="tx2"/>
              </a:solidFill>
              <a:latin typeface="Open Sauce SemiBold Bold"/>
            </a:endParaRPr>
          </a:p>
          <a:p>
            <a:pPr marL="0" lvl="0" indent="0">
              <a:lnSpc>
                <a:spcPts val="2933"/>
              </a:lnSpc>
            </a:pPr>
            <a:endParaRPr lang="en-US" sz="2880" dirty="0">
              <a:solidFill>
                <a:srgbClr val="1B386D"/>
              </a:solidFill>
              <a:latin typeface="Open Sauce SemiBold Bold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398814" y="-125605"/>
            <a:ext cx="7040414" cy="10560622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212408" y="185998"/>
            <a:ext cx="925949" cy="713464"/>
            <a:chOff x="0" y="0"/>
            <a:chExt cx="1234598" cy="95128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07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848718" y="3090439"/>
            <a:ext cx="11221370" cy="5464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8"/>
              </a:lnSpc>
              <a:spcBef>
                <a:spcPct val="0"/>
              </a:spcBef>
            </a:pPr>
            <a:endParaRPr sz="3000" dirty="0"/>
          </a:p>
          <a:p>
            <a:pPr>
              <a:lnSpc>
                <a:spcPts val="3908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La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equidad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asegura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que las personas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tengan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lo que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necesitan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para acceder a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cada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oportunidad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éxito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. A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través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de la Lente de la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Equidad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, AESD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identificará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y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eliminará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las barreras, tanto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específicas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como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sistémicas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, que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limitan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o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estancan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el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acceso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y la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participación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.</a:t>
            </a:r>
          </a:p>
          <a:p>
            <a:pPr>
              <a:lnSpc>
                <a:spcPts val="3908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</a:p>
          <a:p>
            <a:pPr>
              <a:lnSpc>
                <a:spcPts val="3908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AESD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tendrá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cuenta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las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diferencias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culturales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lingüísticas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y de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experiencia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vida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que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crean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ventajas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para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algunos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y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desventajas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para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otros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para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garantizar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el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acceso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equitativo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a las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experiencias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aprendizaje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y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servicios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egoe UI Web (West European)"/>
              </a:rPr>
              <a:t>proporcionados</a:t>
            </a:r>
            <a:r>
              <a:rPr lang="en-US" sz="3000" dirty="0">
                <a:solidFill>
                  <a:srgbClr val="000000"/>
                </a:solidFill>
                <a:latin typeface="Segoe UI Web (West European)"/>
              </a:rPr>
              <a:t> por AESD.</a:t>
            </a:r>
            <a:endParaRPr lang="en-US" sz="3000" dirty="0">
              <a:solidFill>
                <a:srgbClr val="000000"/>
              </a:solidFill>
              <a:latin typeface="Open Sauce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0659" y="2008897"/>
            <a:ext cx="5045592" cy="50455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3581" y="3157114"/>
            <a:ext cx="12251643" cy="7129886"/>
            <a:chOff x="0" y="0"/>
            <a:chExt cx="4598270" cy="26759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8270" cy="2675979"/>
            </a:xfrm>
            <a:custGeom>
              <a:avLst/>
              <a:gdLst/>
              <a:ahLst/>
              <a:cxnLst/>
              <a:rect l="l" t="t" r="r" b="b"/>
              <a:pathLst>
                <a:path w="4598270" h="2675979">
                  <a:moveTo>
                    <a:pt x="4473810" y="2675979"/>
                  </a:moveTo>
                  <a:lnTo>
                    <a:pt x="124460" y="2675979"/>
                  </a:lnTo>
                  <a:cubicBezTo>
                    <a:pt x="55880" y="2675979"/>
                    <a:pt x="0" y="2620099"/>
                    <a:pt x="0" y="25515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73810" y="0"/>
                  </a:lnTo>
                  <a:cubicBezTo>
                    <a:pt x="4542390" y="0"/>
                    <a:pt x="4598270" y="55880"/>
                    <a:pt x="4598270" y="124460"/>
                  </a:cubicBezTo>
                  <a:lnTo>
                    <a:pt x="4598270" y="2551519"/>
                  </a:lnTo>
                  <a:cubicBezTo>
                    <a:pt x="4598270" y="2620099"/>
                    <a:pt x="4542390" y="2675979"/>
                    <a:pt x="4473810" y="2675979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286690" y="0"/>
            <a:ext cx="12001310" cy="3157114"/>
            <a:chOff x="0" y="0"/>
            <a:chExt cx="12736131" cy="33504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36131" cy="3350419"/>
            </a:xfrm>
            <a:custGeom>
              <a:avLst/>
              <a:gdLst/>
              <a:ahLst/>
              <a:cxnLst/>
              <a:rect l="l" t="t" r="r" b="b"/>
              <a:pathLst>
                <a:path w="12736131" h="3350419">
                  <a:moveTo>
                    <a:pt x="12611671" y="3350418"/>
                  </a:moveTo>
                  <a:lnTo>
                    <a:pt x="124460" y="3350418"/>
                  </a:lnTo>
                  <a:cubicBezTo>
                    <a:pt x="55880" y="3350418"/>
                    <a:pt x="0" y="3294538"/>
                    <a:pt x="0" y="32259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11671" y="0"/>
                  </a:lnTo>
                  <a:cubicBezTo>
                    <a:pt x="12680252" y="0"/>
                    <a:pt x="12736131" y="55880"/>
                    <a:pt x="12736131" y="124460"/>
                  </a:cubicBezTo>
                  <a:lnTo>
                    <a:pt x="12736131" y="3225959"/>
                  </a:lnTo>
                  <a:cubicBezTo>
                    <a:pt x="12736131" y="3294539"/>
                    <a:pt x="12680252" y="3350419"/>
                    <a:pt x="12611671" y="3350419"/>
                  </a:cubicBezTo>
                  <a:close/>
                </a:path>
              </a:pathLst>
            </a:custGeom>
            <a:solidFill>
              <a:srgbClr val="ADAFA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848718" y="504630"/>
            <a:ext cx="11221370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4"/>
              </a:lnSpc>
            </a:pPr>
            <a:r>
              <a:rPr lang="en-US" sz="4800" b="1" dirty="0">
                <a:solidFill>
                  <a:schemeClr val="tx2"/>
                </a:solidFill>
                <a:latin typeface="Segoe UI Web (West European)"/>
              </a:rPr>
              <a:t>AESD Equity cont. </a:t>
            </a:r>
          </a:p>
          <a:p>
            <a:pPr>
              <a:lnSpc>
                <a:spcPts val="6084"/>
              </a:lnSpc>
            </a:pP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La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equidad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asegura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que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cada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individuo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tenga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las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herramientas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y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modificaciones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que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necesita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para acceder al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éxito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Segoe UI Web (West European)"/>
              </a:rPr>
              <a:t>plenamente</a:t>
            </a:r>
            <a:r>
              <a:rPr lang="en-US" sz="2500" b="1" dirty="0">
                <a:solidFill>
                  <a:schemeClr val="tx2"/>
                </a:solidFill>
                <a:latin typeface="Segoe UI Web (West European)"/>
              </a:rPr>
              <a:t>.</a:t>
            </a:r>
            <a:endParaRPr lang="en-US" sz="2500" b="1" dirty="0">
              <a:solidFill>
                <a:schemeClr val="tx2"/>
              </a:solidFill>
              <a:latin typeface="Open Sauce SemiBold Bold"/>
            </a:endParaRPr>
          </a:p>
          <a:p>
            <a:pPr marL="0" lvl="0" indent="0">
              <a:lnSpc>
                <a:spcPts val="2933"/>
              </a:lnSpc>
            </a:pPr>
            <a:endParaRPr lang="en-US" sz="2880" dirty="0">
              <a:solidFill>
                <a:srgbClr val="1B386D"/>
              </a:solidFill>
              <a:latin typeface="Open Sauce SemiBold Bold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398814" y="-125605"/>
            <a:ext cx="7040414" cy="10560622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1A366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212408" y="185998"/>
            <a:ext cx="925949" cy="713464"/>
            <a:chOff x="0" y="0"/>
            <a:chExt cx="1234598" cy="95128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234598" cy="951285"/>
              <a:chOff x="0" y="0"/>
              <a:chExt cx="672578" cy="5181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350" y="6351"/>
                <a:ext cx="659878" cy="505535"/>
              </a:xfrm>
              <a:custGeom>
                <a:avLst/>
                <a:gdLst/>
                <a:ahLst/>
                <a:cxnLst/>
                <a:rect l="l" t="t" r="r" b="b"/>
                <a:pathLst>
                  <a:path w="659878" h="505535">
                    <a:moveTo>
                      <a:pt x="252730" y="0"/>
                    </a:moveTo>
                    <a:lnTo>
                      <a:pt x="407148" y="0"/>
                    </a:lnTo>
                    <a:cubicBezTo>
                      <a:pt x="546848" y="0"/>
                      <a:pt x="659878" y="113047"/>
                      <a:pt x="659878" y="252767"/>
                    </a:cubicBezTo>
                    <a:cubicBezTo>
                      <a:pt x="659878" y="392488"/>
                      <a:pt x="546848" y="505535"/>
                      <a:pt x="407148" y="505535"/>
                    </a:cubicBezTo>
                    <a:lnTo>
                      <a:pt x="252730" y="505535"/>
                    </a:lnTo>
                    <a:cubicBezTo>
                      <a:pt x="113030" y="505535"/>
                      <a:pt x="0" y="392488"/>
                      <a:pt x="0" y="252767"/>
                    </a:cubicBezTo>
                    <a:cubicBezTo>
                      <a:pt x="0" y="113047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A3668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276752" y="293257"/>
              <a:ext cx="681094" cy="39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>
                  <a:solidFill>
                    <a:srgbClr val="FFFFFF"/>
                  </a:solidFill>
                  <a:latin typeface="Open Sauce SemiBold Bold"/>
                </a:rPr>
                <a:t>08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848718" y="2396339"/>
            <a:ext cx="11221370" cy="745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8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908"/>
              </a:lnSpc>
              <a:spcBef>
                <a:spcPct val="0"/>
              </a:spcBef>
            </a:pPr>
            <a:br>
              <a:rPr lang="en-US" sz="2800" dirty="0">
                <a:solidFill>
                  <a:srgbClr val="000000"/>
                </a:solidFill>
                <a:latin typeface="Segoe UI Web (West European)"/>
              </a:rPr>
            </a:b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La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equidad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de AESD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significa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que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todos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los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estudiantes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reciben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las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herramientas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que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necesitan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producir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resultados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académicos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sociales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positivos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equivalentes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independientemente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raza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etnia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género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identidad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expresión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género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orientación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sexual,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idioma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religión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nacionalidad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estado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migratorio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capacidad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cognitiva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física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antecedentes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estructura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familiar,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ingresos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código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postal. </a:t>
            </a:r>
          </a:p>
          <a:p>
            <a:pPr>
              <a:lnSpc>
                <a:spcPts val="3908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Segoe UI Web (West European)"/>
            </a:endParaRPr>
          </a:p>
          <a:p>
            <a:pPr>
              <a:lnSpc>
                <a:spcPts val="3908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La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equidad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diversidad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inclusión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el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lugar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trabajo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de AESD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significa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que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todo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el personal,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independientemente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posición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rol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experiencia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laboral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estilo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trabajo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es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valorado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por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experiencia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tratado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respeto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recibe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oportunidades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apoyo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sobresalir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tiene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resultados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equitativos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respecto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al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desarrollo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avance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 de sus </a:t>
            </a:r>
            <a:r>
              <a:rPr lang="en-US" sz="2800" dirty="0" err="1">
                <a:solidFill>
                  <a:srgbClr val="000000"/>
                </a:solidFill>
                <a:latin typeface="Segoe UI Web (West European)"/>
              </a:rPr>
              <a:t>carreras</a:t>
            </a:r>
            <a:r>
              <a:rPr lang="en-US" sz="2800" dirty="0">
                <a:solidFill>
                  <a:srgbClr val="000000"/>
                </a:solidFill>
                <a:latin typeface="Segoe UI Web (West European)"/>
              </a:rPr>
              <a:t>.</a:t>
            </a:r>
            <a:endParaRPr lang="en-US" sz="2791" b="1" dirty="0">
              <a:solidFill>
                <a:srgbClr val="000000"/>
              </a:solidFill>
              <a:latin typeface="Open Sauce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0659" y="2008897"/>
            <a:ext cx="5045592" cy="5045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2662</Words>
  <Application>Microsoft Macintosh PowerPoint</Application>
  <PresentationFormat>Custom</PresentationFormat>
  <Paragraphs>224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Antic Bold Italics</vt:lpstr>
      <vt:lpstr>Open Sauce</vt:lpstr>
      <vt:lpstr>Avenir Black</vt:lpstr>
      <vt:lpstr>Calibri</vt:lpstr>
      <vt:lpstr>Open Sauce Bold</vt:lpstr>
      <vt:lpstr>Antic</vt:lpstr>
      <vt:lpstr>Arimo Bold</vt:lpstr>
      <vt:lpstr>Open Sauce SemiBold</vt:lpstr>
      <vt:lpstr>Avenir Medium</vt:lpstr>
      <vt:lpstr>Arimo Italics</vt:lpstr>
      <vt:lpstr>Segoe UI Web (West European)</vt:lpstr>
      <vt:lpstr>Arial</vt:lpstr>
      <vt:lpstr>Open Sauce SemiBold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Alhambra DEI FRAMEWORK V7</dc:title>
  <cp:lastModifiedBy>Microsoft Office User</cp:lastModifiedBy>
  <cp:revision>7</cp:revision>
  <dcterms:created xsi:type="dcterms:W3CDTF">2006-08-16T00:00:00Z</dcterms:created>
  <dcterms:modified xsi:type="dcterms:W3CDTF">2021-09-26T22:03:20Z</dcterms:modified>
  <dc:identifier>DAEfr5LF0bI</dc:identifier>
</cp:coreProperties>
</file>